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6" r:id="rId2"/>
    <p:sldId id="279" r:id="rId3"/>
    <p:sldId id="280" r:id="rId4"/>
    <p:sldId id="277" r:id="rId5"/>
    <p:sldId id="281" r:id="rId6"/>
    <p:sldId id="289" r:id="rId7"/>
    <p:sldId id="283" r:id="rId8"/>
    <p:sldId id="287" r:id="rId9"/>
    <p:sldId id="266" r:id="rId10"/>
    <p:sldId id="294" r:id="rId11"/>
    <p:sldId id="292" r:id="rId12"/>
    <p:sldId id="263" r:id="rId13"/>
    <p:sldId id="296" r:id="rId14"/>
    <p:sldId id="299" r:id="rId15"/>
    <p:sldId id="298" r:id="rId16"/>
    <p:sldId id="30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0" autoAdjust="0"/>
  </p:normalViewPr>
  <p:slideViewPr>
    <p:cSldViewPr>
      <p:cViewPr>
        <p:scale>
          <a:sx n="75" d="100"/>
          <a:sy n="75" d="100"/>
        </p:scale>
        <p:origin x="-1236" y="-54"/>
      </p:cViewPr>
      <p:guideLst>
        <p:guide orient="horz" pos="2125"/>
        <p:guide pos="28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A1B2E-A18A-4414-9D1C-980B6B07F00A}" type="datetimeFigureOut">
              <a:rPr lang="ro-RO" smtClean="0"/>
              <a:t>31.08.2023</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F20FC-8E7F-4DD4-AE3E-98385AC60069}" type="slidenum">
              <a:rPr lang="ro-RO" smtClean="0"/>
              <a:t>‹#›</a:t>
            </a:fld>
            <a:endParaRPr lang="ro-RO"/>
          </a:p>
        </p:txBody>
      </p:sp>
    </p:spTree>
    <p:extLst>
      <p:ext uri="{BB962C8B-B14F-4D97-AF65-F5344CB8AC3E}">
        <p14:creationId xmlns:p14="http://schemas.microsoft.com/office/powerpoint/2010/main" val="347065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CE7F20FC-8E7F-4DD4-AE3E-98385AC60069}" type="slidenum">
              <a:rPr lang="ro-RO" smtClean="0"/>
              <a:t>2</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1E6FDD2-ABF1-493B-B3E6-4A3F816F02A2}" type="datetimeFigureOut">
              <a:rPr lang="en-US" smtClean="0"/>
              <a:t>8/31/2023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9950119-6367-42E0-AD3D-FF4DFFCC00EE}"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E6FDD2-ABF1-493B-B3E6-4A3F816F02A2}"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50119-6367-42E0-AD3D-FF4DFFCC00E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E6FDD2-ABF1-493B-B3E6-4A3F816F02A2}"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50119-6367-42E0-AD3D-FF4DFFCC00E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E6FDD2-ABF1-493B-B3E6-4A3F816F02A2}"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50119-6367-42E0-AD3D-FF4DFFCC00E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1E6FDD2-ABF1-493B-B3E6-4A3F816F02A2}"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9950119-6367-42E0-AD3D-FF4DFFCC00E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E6FDD2-ABF1-493B-B3E6-4A3F816F02A2}"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50119-6367-42E0-AD3D-FF4DFFCC00E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1E6FDD2-ABF1-493B-B3E6-4A3F816F02A2}"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50119-6367-42E0-AD3D-FF4DFFCC00E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1E6FDD2-ABF1-493B-B3E6-4A3F816F02A2}"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50119-6367-42E0-AD3D-FF4DFFCC00E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6FDD2-ABF1-493B-B3E6-4A3F816F02A2}"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50119-6367-42E0-AD3D-FF4DFFCC00E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E6FDD2-ABF1-493B-B3E6-4A3F816F02A2}"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50119-6367-42E0-AD3D-FF4DFFCC00E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E6FDD2-ABF1-493B-B3E6-4A3F816F02A2}"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50119-6367-42E0-AD3D-FF4DFFCC00E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E6FDD2-ABF1-493B-B3E6-4A3F816F02A2}" type="datetimeFigureOut">
              <a:rPr lang="en-US" smtClean="0"/>
              <a:t>8/31/2023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9950119-6367-42E0-AD3D-FF4DFFCC00E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10" dirty="0"/>
              <a:t>CERCUL PEDAGOGIC NR.2 </a:t>
            </a:r>
            <a:br>
              <a:rPr lang="en-US" sz="3110" dirty="0"/>
            </a:br>
            <a:r>
              <a:rPr lang="en-US" sz="3110" dirty="0"/>
              <a:t>AL EDUCATOARELOR DIN ZONA REGHIN</a:t>
            </a:r>
          </a:p>
        </p:txBody>
      </p:sp>
      <p:sp>
        <p:nvSpPr>
          <p:cNvPr id="3" name="Content Placeholder 2"/>
          <p:cNvSpPr>
            <a:spLocks noGrp="1"/>
          </p:cNvSpPr>
          <p:nvPr>
            <p:ph idx="1"/>
          </p:nvPr>
        </p:nvSpPr>
        <p:spPr/>
        <p:txBody>
          <a:bodyPr>
            <a:normAutofit fontScale="85000" lnSpcReduction="20000"/>
          </a:bodyPr>
          <a:lstStyle/>
          <a:p>
            <a:endParaRPr lang="en-US" sz="2665" dirty="0"/>
          </a:p>
          <a:p>
            <a:pPr marL="137160" indent="0" algn="ctr">
              <a:buNone/>
            </a:pPr>
            <a:r>
              <a:rPr lang="en-US" sz="3300" b="1" dirty="0">
                <a:effectLst>
                  <a:outerShdw blurRad="38100" dist="38100" dir="2700000" algn="tl">
                    <a:srgbClr val="000000">
                      <a:alpha val="43137"/>
                    </a:srgbClr>
                  </a:outerShdw>
                </a:effectLst>
                <a:latin typeface="Palatino Linotype" panose="02040502050505030304" pitchFamily="18" charset="0"/>
                <a:sym typeface="+mn-ea"/>
              </a:rPr>
              <a:t>TEMA CERCULUI  PEDAGOGIC:</a:t>
            </a:r>
          </a:p>
          <a:p>
            <a:pPr marL="137160" indent="0" algn="ctr">
              <a:buNone/>
            </a:pPr>
            <a:r>
              <a:rPr lang="en-US" sz="3300" b="1" dirty="0">
                <a:effectLst>
                  <a:outerShdw blurRad="38100" dist="38100" dir="2700000" algn="tl">
                    <a:srgbClr val="000000">
                      <a:alpha val="43137"/>
                    </a:srgbClr>
                  </a:outerShdw>
                </a:effectLst>
                <a:latin typeface="Palatino Linotype" panose="02040502050505030304" pitchFamily="18" charset="0"/>
                <a:sym typeface="+mn-ea"/>
              </a:rPr>
              <a:t>„</a:t>
            </a:r>
            <a:r>
              <a:rPr lang="en-US" sz="3300" b="1" i="1" dirty="0">
                <a:effectLst>
                  <a:outerShdw blurRad="38100" dist="38100" dir="2700000" algn="tl">
                    <a:srgbClr val="000000">
                      <a:alpha val="43137"/>
                    </a:srgbClr>
                  </a:outerShdw>
                </a:effectLst>
                <a:latin typeface="Palatino Linotype" panose="02040502050505030304" pitchFamily="18" charset="0"/>
                <a:sym typeface="+mn-ea"/>
              </a:rPr>
              <a:t>INTEGRAREA ASPECTELOR SPECIFICE PATRIMONIULUI VIU!</a:t>
            </a:r>
            <a:r>
              <a:rPr lang="ro-RO" sz="3300" b="1" i="1" dirty="0">
                <a:effectLst>
                  <a:outerShdw blurRad="38100" dist="38100" dir="2700000" algn="tl">
                    <a:srgbClr val="000000">
                      <a:alpha val="43137"/>
                    </a:srgbClr>
                  </a:outerShdw>
                </a:effectLst>
                <a:latin typeface="Palatino Linotype" panose="02040502050505030304" pitchFamily="18" charset="0"/>
                <a:sym typeface="+mn-ea"/>
              </a:rPr>
              <a:t>”</a:t>
            </a:r>
            <a:endParaRPr lang="en-US" sz="3300" b="1" i="1" dirty="0">
              <a:effectLst>
                <a:outerShdw blurRad="38100" dist="38100" dir="2700000" algn="tl">
                  <a:srgbClr val="000000">
                    <a:alpha val="43137"/>
                  </a:srgbClr>
                </a:outerShdw>
              </a:effectLst>
              <a:latin typeface="Palatino Linotype" panose="02040502050505030304" pitchFamily="18" charset="0"/>
            </a:endParaRPr>
          </a:p>
          <a:p>
            <a:pPr marL="137160" indent="0">
              <a:buNone/>
            </a:pPr>
            <a:endParaRPr lang="en-US" sz="2665" dirty="0"/>
          </a:p>
          <a:p>
            <a:pPr marL="137160" indent="0" algn="ctr">
              <a:buNone/>
            </a:pPr>
            <a:r>
              <a:rPr lang="en-US" sz="2665" dirty="0">
                <a:solidFill>
                  <a:srgbClr val="C00000"/>
                </a:solidFill>
              </a:rPr>
              <a:t>MOTTO:</a:t>
            </a:r>
          </a:p>
          <a:p>
            <a:pPr algn="ctr"/>
            <a:endParaRPr lang="en-US" sz="2570" dirty="0"/>
          </a:p>
          <a:p>
            <a:pPr marL="137160" indent="0" algn="ctr">
              <a:buNone/>
            </a:pPr>
            <a:r>
              <a:rPr lang="en-GB" sz="2570" b="1" i="1" dirty="0">
                <a:solidFill>
                  <a:schemeClr val="bg1"/>
                </a:solidFill>
              </a:rPr>
              <a:t>„</a:t>
            </a:r>
            <a:r>
              <a:rPr lang="en-US" sz="2570" b="1" i="1" dirty="0" err="1">
                <a:solidFill>
                  <a:schemeClr val="bg1"/>
                </a:solidFill>
              </a:rPr>
              <a:t>Nevoia</a:t>
            </a:r>
            <a:r>
              <a:rPr lang="en-US" sz="2570" b="1" i="1" dirty="0">
                <a:solidFill>
                  <a:schemeClr val="bg1"/>
                </a:solidFill>
              </a:rPr>
              <a:t> de a </a:t>
            </a:r>
            <a:r>
              <a:rPr lang="en-US" sz="2570" b="1" i="1" dirty="0" err="1">
                <a:solidFill>
                  <a:schemeClr val="bg1"/>
                </a:solidFill>
              </a:rPr>
              <a:t>păstra</a:t>
            </a:r>
            <a:r>
              <a:rPr lang="en-US" sz="2570" b="1" i="1" dirty="0">
                <a:solidFill>
                  <a:schemeClr val="bg1"/>
                </a:solidFill>
              </a:rPr>
              <a:t> </a:t>
            </a:r>
            <a:r>
              <a:rPr lang="en-US" sz="2570" b="1" i="1" dirty="0" err="1">
                <a:solidFill>
                  <a:schemeClr val="bg1"/>
                </a:solidFill>
              </a:rPr>
              <a:t>integritatea</a:t>
            </a:r>
            <a:r>
              <a:rPr lang="en-US" sz="2570" b="1" i="1" dirty="0">
                <a:solidFill>
                  <a:schemeClr val="bg1"/>
                </a:solidFill>
              </a:rPr>
              <a:t> </a:t>
            </a:r>
            <a:r>
              <a:rPr lang="en-US" sz="2570" b="1" i="1" dirty="0" err="1">
                <a:solidFill>
                  <a:schemeClr val="bg1"/>
                </a:solidFill>
              </a:rPr>
              <a:t>tradiţiilor</a:t>
            </a:r>
            <a:r>
              <a:rPr lang="en-US" sz="2570" b="1" i="1" dirty="0">
                <a:solidFill>
                  <a:schemeClr val="bg1"/>
                </a:solidFill>
              </a:rPr>
              <a:t> </a:t>
            </a:r>
            <a:r>
              <a:rPr lang="en-US" sz="2570" b="1" i="1" dirty="0" err="1">
                <a:solidFill>
                  <a:schemeClr val="bg1"/>
                </a:solidFill>
              </a:rPr>
              <a:t>şi</a:t>
            </a:r>
            <a:r>
              <a:rPr lang="en-US" sz="2570" b="1" i="1" dirty="0">
                <a:solidFill>
                  <a:schemeClr val="bg1"/>
                </a:solidFill>
              </a:rPr>
              <a:t> </a:t>
            </a:r>
            <a:r>
              <a:rPr lang="en-US" sz="2570" b="1" i="1" dirty="0" err="1">
                <a:solidFill>
                  <a:schemeClr val="bg1"/>
                </a:solidFill>
              </a:rPr>
              <a:t>obiceiurilor</a:t>
            </a:r>
            <a:r>
              <a:rPr lang="en-US" sz="2570" b="1" i="1" dirty="0">
                <a:solidFill>
                  <a:schemeClr val="bg1"/>
                </a:solidFill>
              </a:rPr>
              <a:t> </a:t>
            </a:r>
            <a:r>
              <a:rPr lang="en-US" sz="2570" b="1" i="1" dirty="0" err="1">
                <a:solidFill>
                  <a:schemeClr val="bg1"/>
                </a:solidFill>
              </a:rPr>
              <a:t>satului</a:t>
            </a:r>
            <a:r>
              <a:rPr lang="en-US" sz="2570" b="1" i="1" dirty="0">
                <a:solidFill>
                  <a:schemeClr val="bg1"/>
                </a:solidFill>
              </a:rPr>
              <a:t> </a:t>
            </a:r>
            <a:r>
              <a:rPr lang="en-US" sz="2570" b="1" i="1" dirty="0" err="1">
                <a:solidFill>
                  <a:schemeClr val="bg1"/>
                </a:solidFill>
              </a:rPr>
              <a:t>este</a:t>
            </a:r>
            <a:r>
              <a:rPr lang="en-US" sz="2570" b="1" i="1" dirty="0">
                <a:solidFill>
                  <a:schemeClr val="bg1"/>
                </a:solidFill>
              </a:rPr>
              <a:t> o </a:t>
            </a:r>
            <a:r>
              <a:rPr lang="en-US" sz="2570" b="1" i="1" dirty="0" err="1">
                <a:solidFill>
                  <a:schemeClr val="bg1"/>
                </a:solidFill>
              </a:rPr>
              <a:t>misiune</a:t>
            </a:r>
            <a:r>
              <a:rPr lang="en-US" sz="2570" b="1" i="1" dirty="0">
                <a:solidFill>
                  <a:schemeClr val="bg1"/>
                </a:solidFill>
              </a:rPr>
              <a:t>, </a:t>
            </a:r>
            <a:r>
              <a:rPr lang="en-US" sz="2570" b="1" i="1" dirty="0" err="1">
                <a:solidFill>
                  <a:schemeClr val="bg1"/>
                </a:solidFill>
              </a:rPr>
              <a:t>poate</a:t>
            </a:r>
            <a:r>
              <a:rPr lang="en-US" sz="2570" b="1" i="1" dirty="0">
                <a:solidFill>
                  <a:schemeClr val="bg1"/>
                </a:solidFill>
              </a:rPr>
              <a:t> </a:t>
            </a:r>
            <a:r>
              <a:rPr lang="en-US" sz="2570" b="1" i="1" dirty="0" err="1">
                <a:solidFill>
                  <a:schemeClr val="bg1"/>
                </a:solidFill>
              </a:rPr>
              <a:t>cea</a:t>
            </a:r>
            <a:r>
              <a:rPr lang="en-US" sz="2570" b="1" i="1" dirty="0">
                <a:solidFill>
                  <a:schemeClr val="bg1"/>
                </a:solidFill>
              </a:rPr>
              <a:t> </a:t>
            </a:r>
            <a:r>
              <a:rPr lang="en-US" sz="2570" b="1" i="1" dirty="0" err="1">
                <a:solidFill>
                  <a:schemeClr val="bg1"/>
                </a:solidFill>
              </a:rPr>
              <a:t>mai</a:t>
            </a:r>
            <a:r>
              <a:rPr lang="en-US" sz="2570" b="1" i="1" dirty="0">
                <a:solidFill>
                  <a:schemeClr val="bg1"/>
                </a:solidFill>
              </a:rPr>
              <a:t> </a:t>
            </a:r>
            <a:r>
              <a:rPr lang="en-US" sz="2570" b="1" i="1" dirty="0" err="1">
                <a:solidFill>
                  <a:schemeClr val="bg1"/>
                </a:solidFill>
              </a:rPr>
              <a:t>dificilă</a:t>
            </a:r>
            <a:r>
              <a:rPr lang="en-US" sz="2570" b="1" i="1" dirty="0">
                <a:solidFill>
                  <a:schemeClr val="bg1"/>
                </a:solidFill>
              </a:rPr>
              <a:t>, </a:t>
            </a:r>
            <a:r>
              <a:rPr lang="en-US" sz="2570" b="1" i="1" dirty="0" err="1">
                <a:solidFill>
                  <a:schemeClr val="bg1"/>
                </a:solidFill>
              </a:rPr>
              <a:t>iar</a:t>
            </a:r>
            <a:r>
              <a:rPr lang="en-US" sz="2570" b="1" i="1" dirty="0">
                <a:solidFill>
                  <a:schemeClr val="bg1"/>
                </a:solidFill>
              </a:rPr>
              <a:t> </a:t>
            </a:r>
            <a:r>
              <a:rPr lang="en-US" sz="2570" b="1" i="1" dirty="0" err="1">
                <a:solidFill>
                  <a:schemeClr val="bg1"/>
                </a:solidFill>
              </a:rPr>
              <a:t>dacă</a:t>
            </a:r>
            <a:r>
              <a:rPr lang="en-US" sz="2570" b="1" i="1" dirty="0">
                <a:solidFill>
                  <a:schemeClr val="bg1"/>
                </a:solidFill>
              </a:rPr>
              <a:t> nu-</a:t>
            </a:r>
            <a:r>
              <a:rPr lang="en-US" sz="2570" b="1" i="1" dirty="0" err="1">
                <a:solidFill>
                  <a:schemeClr val="bg1"/>
                </a:solidFill>
              </a:rPr>
              <a:t>ţi</a:t>
            </a:r>
            <a:r>
              <a:rPr lang="en-US" sz="2570" b="1" i="1" dirty="0">
                <a:solidFill>
                  <a:schemeClr val="bg1"/>
                </a:solidFill>
              </a:rPr>
              <a:t> </a:t>
            </a:r>
            <a:r>
              <a:rPr lang="en-US" sz="2570" b="1" i="1" dirty="0" err="1">
                <a:solidFill>
                  <a:schemeClr val="bg1"/>
                </a:solidFill>
              </a:rPr>
              <a:t>poţi</a:t>
            </a:r>
            <a:r>
              <a:rPr lang="en-US" sz="2570" b="1" i="1" dirty="0">
                <a:solidFill>
                  <a:schemeClr val="bg1"/>
                </a:solidFill>
              </a:rPr>
              <a:t> </a:t>
            </a:r>
            <a:r>
              <a:rPr lang="en-US" sz="2570" b="1" i="1" dirty="0" err="1">
                <a:solidFill>
                  <a:schemeClr val="bg1"/>
                </a:solidFill>
              </a:rPr>
              <a:t>plăti</a:t>
            </a:r>
            <a:r>
              <a:rPr lang="en-US" sz="2570" b="1" i="1" dirty="0">
                <a:solidFill>
                  <a:schemeClr val="bg1"/>
                </a:solidFill>
              </a:rPr>
              <a:t> </a:t>
            </a:r>
            <a:r>
              <a:rPr lang="en-US" sz="2570" b="1" i="1" dirty="0" err="1">
                <a:solidFill>
                  <a:schemeClr val="bg1"/>
                </a:solidFill>
              </a:rPr>
              <a:t>datoria</a:t>
            </a:r>
            <a:r>
              <a:rPr lang="en-US" sz="2570" b="1" i="1" dirty="0">
                <a:solidFill>
                  <a:schemeClr val="bg1"/>
                </a:solidFill>
              </a:rPr>
              <a:t> </a:t>
            </a:r>
            <a:r>
              <a:rPr lang="en-US" sz="2570" b="1" i="1" dirty="0" err="1">
                <a:solidFill>
                  <a:schemeClr val="bg1"/>
                </a:solidFill>
              </a:rPr>
              <a:t>faţă</a:t>
            </a:r>
            <a:r>
              <a:rPr lang="en-US" sz="2570" b="1" i="1" dirty="0">
                <a:solidFill>
                  <a:schemeClr val="bg1"/>
                </a:solidFill>
              </a:rPr>
              <a:t> de </a:t>
            </a:r>
            <a:r>
              <a:rPr lang="en-US" sz="2570" b="1" i="1" dirty="0" err="1">
                <a:solidFill>
                  <a:schemeClr val="bg1"/>
                </a:solidFill>
              </a:rPr>
              <a:t>predecesorii</a:t>
            </a:r>
            <a:r>
              <a:rPr lang="en-US" sz="2570" b="1" i="1" dirty="0">
                <a:solidFill>
                  <a:schemeClr val="bg1"/>
                </a:solidFill>
              </a:rPr>
              <a:t> </a:t>
            </a:r>
            <a:r>
              <a:rPr lang="en-US" sz="2570" b="1" i="1" dirty="0" err="1">
                <a:solidFill>
                  <a:schemeClr val="bg1"/>
                </a:solidFill>
              </a:rPr>
              <a:t>tăi</a:t>
            </a:r>
            <a:r>
              <a:rPr lang="en-US" sz="2570" b="1" i="1" dirty="0">
                <a:solidFill>
                  <a:schemeClr val="bg1"/>
                </a:solidFill>
              </a:rPr>
              <a:t>, </a:t>
            </a:r>
            <a:r>
              <a:rPr lang="en-US" sz="2570" b="1" i="1" dirty="0" err="1">
                <a:solidFill>
                  <a:schemeClr val="bg1"/>
                </a:solidFill>
              </a:rPr>
              <a:t>poţi</a:t>
            </a:r>
            <a:r>
              <a:rPr lang="en-US" sz="2570" b="1" i="1" dirty="0">
                <a:solidFill>
                  <a:schemeClr val="bg1"/>
                </a:solidFill>
              </a:rPr>
              <a:t> fi </a:t>
            </a:r>
            <a:r>
              <a:rPr lang="en-US" sz="2570" b="1" i="1" dirty="0" err="1">
                <a:solidFill>
                  <a:schemeClr val="bg1"/>
                </a:solidFill>
              </a:rPr>
              <a:t>cel</a:t>
            </a:r>
            <a:r>
              <a:rPr lang="en-US" sz="2570" b="1" i="1" dirty="0">
                <a:solidFill>
                  <a:schemeClr val="bg1"/>
                </a:solidFill>
              </a:rPr>
              <a:t> </a:t>
            </a:r>
            <a:r>
              <a:rPr lang="en-US" sz="2570" b="1" i="1" dirty="0" err="1">
                <a:solidFill>
                  <a:schemeClr val="bg1"/>
                </a:solidFill>
              </a:rPr>
              <a:t>puţin</a:t>
            </a:r>
            <a:r>
              <a:rPr lang="en-US" sz="2570" b="1" i="1" dirty="0">
                <a:solidFill>
                  <a:schemeClr val="bg1"/>
                </a:solidFill>
              </a:rPr>
              <a:t> </a:t>
            </a:r>
            <a:r>
              <a:rPr lang="en-US" sz="2570" b="1" i="1" dirty="0" err="1">
                <a:solidFill>
                  <a:schemeClr val="bg1"/>
                </a:solidFill>
              </a:rPr>
              <a:t>recunoscător</a:t>
            </a:r>
            <a:r>
              <a:rPr lang="en-US" sz="2570" b="1" i="1" dirty="0">
                <a:solidFill>
                  <a:schemeClr val="bg1"/>
                </a:solidFill>
              </a:rPr>
              <a:t> </a:t>
            </a:r>
            <a:r>
              <a:rPr lang="en-US" sz="2570" b="1" i="1" dirty="0" err="1">
                <a:solidFill>
                  <a:schemeClr val="bg1"/>
                </a:solidFill>
              </a:rPr>
              <a:t>onorându-i</a:t>
            </a:r>
            <a:r>
              <a:rPr lang="en-US" sz="2570" b="1" i="1" dirty="0">
                <a:solidFill>
                  <a:schemeClr val="bg1"/>
                </a:solidFill>
              </a:rPr>
              <a:t>.</a:t>
            </a:r>
            <a:r>
              <a:rPr lang="ro-RO" sz="2570" b="1" i="1" dirty="0">
                <a:solidFill>
                  <a:schemeClr val="bg1"/>
                </a:solidFill>
              </a:rPr>
              <a:t>”</a:t>
            </a:r>
            <a:endParaRPr lang="en-US" sz="2570" b="1" i="1" dirty="0">
              <a:solidFill>
                <a:schemeClr val="bg1"/>
              </a:solidFill>
            </a:endParaRPr>
          </a:p>
          <a:p>
            <a:pPr algn="ctr"/>
            <a:endParaRPr lang="en-US" sz="2570" dirty="0"/>
          </a:p>
          <a:p>
            <a:pPr marL="137160" indent="0">
              <a:buNone/>
            </a:pPr>
            <a:r>
              <a:rPr lang="en-US" sz="2570" dirty="0"/>
              <a:t>                         Camelia </a:t>
            </a:r>
            <a:r>
              <a:rPr lang="en-US" sz="2570" dirty="0" err="1"/>
              <a:t>Opriţa</a:t>
            </a:r>
            <a:r>
              <a:rPr lang="en-US" sz="2570" dirty="0"/>
              <a:t> </a:t>
            </a:r>
            <a:r>
              <a:rPr lang="en-US" sz="2570" dirty="0" err="1"/>
              <a:t>în</a:t>
            </a:r>
            <a:r>
              <a:rPr lang="en-US" sz="2570" dirty="0"/>
              <a:t> „</a:t>
            </a:r>
            <a:r>
              <a:rPr lang="en-US" sz="2570" dirty="0" err="1"/>
              <a:t>Odă</a:t>
            </a:r>
            <a:r>
              <a:rPr lang="en-US" sz="2570" dirty="0"/>
              <a:t> </a:t>
            </a:r>
            <a:r>
              <a:rPr lang="en-US" sz="2570" dirty="0" err="1"/>
              <a:t>satului</a:t>
            </a:r>
            <a:r>
              <a:rPr lang="en-US" sz="2570" dirty="0"/>
              <a:t> </a:t>
            </a:r>
            <a:r>
              <a:rPr lang="en-US" sz="2570" dirty="0" err="1"/>
              <a:t>românesc</a:t>
            </a:r>
            <a:r>
              <a:rPr lang="ro-RO" sz="2570" dirty="0"/>
              <a:t>”</a:t>
            </a:r>
            <a:r>
              <a:rPr lang="en-US" sz="2570" dirty="0"/>
              <a:t> (2016)</a:t>
            </a:r>
          </a:p>
          <a:p>
            <a:pPr lvl="3"/>
            <a:endParaRPr lang="en-US" sz="2570" dirty="0"/>
          </a:p>
          <a:p>
            <a:pPr marL="137160" indent="0">
              <a:buNone/>
            </a:pP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1"/>
            <a:ext cx="8229600" cy="600693"/>
          </a:xfrm>
        </p:spPr>
        <p:txBody>
          <a:bodyPr>
            <a:normAutofit/>
          </a:bodyPr>
          <a:lstStyle/>
          <a:p>
            <a:r>
              <a:rPr lang="ro-RO" sz="2800"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sym typeface="+mn-ea"/>
              </a:rPr>
              <a:t>COLINDATUL</a:t>
            </a:r>
            <a:endParaRPr lang="en-US" sz="2800"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endParaRPr>
          </a:p>
        </p:txBody>
      </p:sp>
      <p:sp>
        <p:nvSpPr>
          <p:cNvPr id="3" name="Content Placeholder 2"/>
          <p:cNvSpPr>
            <a:spLocks noGrp="1"/>
          </p:cNvSpPr>
          <p:nvPr>
            <p:ph sz="half" idx="1"/>
          </p:nvPr>
        </p:nvSpPr>
        <p:spPr>
          <a:xfrm>
            <a:off x="207009" y="875332"/>
            <a:ext cx="5193891" cy="4209852"/>
          </a:xfrm>
        </p:spPr>
        <p:txBody>
          <a:bodyPr>
            <a:noAutofit/>
          </a:bodyPr>
          <a:lstStyle/>
          <a:p>
            <a:pPr marL="137160" indent="0" algn="just">
              <a:buNone/>
            </a:pPr>
            <a:r>
              <a:rPr lang="ro-RO" sz="2000" b="1" dirty="0">
                <a:solidFill>
                  <a:schemeClr val="bg1"/>
                </a:solidFill>
                <a:latin typeface="Palatino Linotype" panose="02040502050505030304" pitchFamily="18" charset="0"/>
                <a:cs typeface="Arial" panose="020B0604020202020204" pitchFamily="34" charset="0"/>
                <a:sym typeface="+mn-ea"/>
              </a:rPr>
              <a:t>	 </a:t>
            </a:r>
            <a:r>
              <a:rPr lang="ro-RO" sz="2000" b="1" dirty="0">
                <a:solidFill>
                  <a:schemeClr val="bg1"/>
                </a:solidFill>
                <a:latin typeface="Palatino Linotype" panose="02040502050505030304" pitchFamily="18" charset="0"/>
                <a:cs typeface="Times New Roman" panose="02020603050405020304" charset="0"/>
                <a:sym typeface="+mn-ea"/>
              </a:rPr>
              <a:t>Sărbătoarea Crăciunului ne aduce bucurie şi ne aminteşte de anii copilăriei. Experienţele personale ne încarcă cu clipe magice și cu semnificaţii proprii,  tăiatul porcului, colindele, mersul cu steaua, craii, capra, plugușorul, sorcova, mirosul de brad și vâscul. Începând din seara de Ajun și până la Bobotează oamenii încep să colinde mergând din casă în casă și vestind bucuria Nașterii Mântuitorului  Iisus Hristos, gazdele recompensându-i cu nuci, mere și  colăcei. </a:t>
            </a:r>
            <a:endParaRPr lang="ro-RO" sz="2000" b="1" dirty="0">
              <a:solidFill>
                <a:schemeClr val="bg1"/>
              </a:solidFill>
              <a:latin typeface="Palatino Linotype" panose="02040502050505030304" pitchFamily="18" charset="0"/>
              <a:cs typeface="Times New Roman" panose="02020603050405020304" charset="0"/>
            </a:endParaRPr>
          </a:p>
          <a:p>
            <a:pPr marL="137160" indent="0" algn="ctr">
              <a:buNone/>
            </a:pPr>
            <a:r>
              <a:rPr lang="ro-RO" altLang="vi-VN" sz="2000" b="1" dirty="0">
                <a:solidFill>
                  <a:schemeClr val="bg1"/>
                </a:solidFill>
                <a:latin typeface="Palatino Linotype" panose="02040502050505030304" pitchFamily="18" charset="0"/>
                <a:cs typeface="Times New Roman" panose="02020603050405020304" charset="0"/>
                <a:sym typeface="+mn-ea"/>
              </a:rPr>
              <a:t>     </a:t>
            </a:r>
            <a:endParaRPr lang="ro-RO" sz="2000" b="1" dirty="0">
              <a:solidFill>
                <a:schemeClr val="bg1"/>
              </a:solidFill>
              <a:latin typeface="Palatino Linotype" panose="02040502050505030304" pitchFamily="18" charset="0"/>
              <a:cs typeface="Arial" panose="020B0604020202020204" pitchFamily="34" charset="0"/>
            </a:endParaRPr>
          </a:p>
          <a:p>
            <a:endParaRPr lang="en-US" sz="2000" dirty="0">
              <a:latin typeface="Palatino Linotype" panose="02040502050505030304" pitchFamily="18" charset="0"/>
            </a:endParaRPr>
          </a:p>
        </p:txBody>
      </p:sp>
      <p:sp>
        <p:nvSpPr>
          <p:cNvPr id="4" name="Title 1"/>
          <p:cNvSpPr>
            <a:spLocks noGrp="1"/>
          </p:cNvSpPr>
          <p:nvPr/>
        </p:nvSpPr>
        <p:spPr>
          <a:xfrm>
            <a:off x="584200" y="401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endParaRPr lang="en-US"/>
          </a:p>
        </p:txBody>
      </p:sp>
      <p:sp>
        <p:nvSpPr>
          <p:cNvPr id="5" name="Title 1"/>
          <p:cNvSpPr>
            <a:spLocks noGrp="1"/>
          </p:cNvSpPr>
          <p:nvPr/>
        </p:nvSpPr>
        <p:spPr>
          <a:xfrm>
            <a:off x="395605" y="332423"/>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endParaRPr lang="en-US"/>
          </a:p>
        </p:txBody>
      </p:sp>
      <p:pic>
        <p:nvPicPr>
          <p:cNvPr id="7" name="Picture 6"/>
          <p:cNvPicPr>
            <a:picLocks noChangeAspect="1"/>
          </p:cNvPicPr>
          <p:nvPr/>
        </p:nvPicPr>
        <p:blipFill>
          <a:blip r:embed="rId3" cstate="print"/>
          <a:stretch>
            <a:fillRect/>
          </a:stretch>
        </p:blipFill>
        <p:spPr>
          <a:xfrm>
            <a:off x="882062" y="4699306"/>
            <a:ext cx="3843784" cy="2012810"/>
          </a:xfrm>
          <a:prstGeom prst="rect">
            <a:avLst/>
          </a:prstGeom>
          <a:ln>
            <a:noFill/>
          </a:ln>
          <a:effectLst>
            <a:outerShdw blurRad="292100" dist="139700" dir="2700000" algn="tl" rotWithShape="0">
              <a:srgbClr val="333333">
                <a:alpha val="65000"/>
              </a:srgbClr>
            </a:outerShdw>
          </a:effectLst>
        </p:spPr>
      </p:pic>
      <p:pic>
        <p:nvPicPr>
          <p:cNvPr id="9" name="Imagine 8" descr="masa de c raciun.jpg"/>
          <p:cNvPicPr>
            <a:picLocks noChangeAspect="1"/>
          </p:cNvPicPr>
          <p:nvPr/>
        </p:nvPicPr>
        <p:blipFill>
          <a:blip r:embed="rId4" cstate="print"/>
          <a:stretch>
            <a:fillRect/>
          </a:stretch>
        </p:blipFill>
        <p:spPr>
          <a:xfrm>
            <a:off x="5752251" y="940805"/>
            <a:ext cx="3061549" cy="1895610"/>
          </a:xfrm>
          <a:prstGeom prst="rect">
            <a:avLst/>
          </a:prstGeom>
          <a:ln>
            <a:noFill/>
          </a:ln>
          <a:effectLst>
            <a:outerShdw blurRad="292100" dist="139700" dir="2700000" algn="tl" rotWithShape="0">
              <a:srgbClr val="333333">
                <a:alpha val="65000"/>
              </a:srgbClr>
            </a:outerShdw>
          </a:effectLst>
        </p:spPr>
      </p:pic>
      <p:pic>
        <p:nvPicPr>
          <p:cNvPr id="11" name="Substituent conținut 10" descr="steaua poza.jpg"/>
          <p:cNvPicPr>
            <a:picLocks noGrp="1" noChangeAspect="1"/>
          </p:cNvPicPr>
          <p:nvPr>
            <p:ph sz="half" idx="2"/>
          </p:nvPr>
        </p:nvPicPr>
        <p:blipFill>
          <a:blip r:embed="rId5"/>
          <a:stretch>
            <a:fillRect/>
          </a:stretch>
        </p:blipFill>
        <p:spPr>
          <a:xfrm>
            <a:off x="6444208" y="4411416"/>
            <a:ext cx="1925582" cy="23007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496574" y="3119639"/>
            <a:ext cx="3572902" cy="1477328"/>
          </a:xfrm>
          <a:prstGeom prst="rect">
            <a:avLst/>
          </a:prstGeom>
          <a:noFill/>
        </p:spPr>
        <p:txBody>
          <a:bodyPr wrap="square" rtlCol="0">
            <a:spAutoFit/>
          </a:bodyPr>
          <a:lstStyle/>
          <a:p>
            <a:pPr marL="137160" indent="0" algn="ctr">
              <a:buNone/>
            </a:pPr>
            <a:r>
              <a:rPr lang="ro-RO" altLang="vi-VN" sz="18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sym typeface="+mn-ea"/>
              </a:rPr>
              <a:t>Mersul cu </a:t>
            </a:r>
            <a:r>
              <a:rPr lang="vi-VN" sz="18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sym typeface="+mn-ea"/>
              </a:rPr>
              <a:t>Steaua</a:t>
            </a:r>
            <a:endParaRPr lang="vi-VN" sz="18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endParaRPr>
          </a:p>
          <a:p>
            <a:pPr marL="137160" indent="0" algn="just">
              <a:buNone/>
            </a:pPr>
            <a:r>
              <a:rPr lang="ro-RO" sz="1800" b="1" dirty="0">
                <a:solidFill>
                  <a:schemeClr val="bg1"/>
                </a:solidFill>
                <a:latin typeface="Palatino Linotype" panose="02040502050505030304" pitchFamily="18" charset="0"/>
                <a:cs typeface="Times New Roman" panose="02020603050405020304" charset="0"/>
                <a:sym typeface="+mn-ea"/>
              </a:rPr>
              <a:t>În Ajunul </a:t>
            </a:r>
            <a:r>
              <a:rPr lang="vi-VN" sz="1800" b="1" dirty="0">
                <a:solidFill>
                  <a:schemeClr val="bg1"/>
                </a:solidFill>
                <a:latin typeface="Palatino Linotype" panose="02040502050505030304" pitchFamily="18" charset="0"/>
                <a:cs typeface="Times New Roman" panose="02020603050405020304" charset="0"/>
                <a:sym typeface="+mn-ea"/>
              </a:rPr>
              <a:t>Crăciun</a:t>
            </a:r>
            <a:r>
              <a:rPr lang="ro-RO" sz="1800" b="1" dirty="0">
                <a:solidFill>
                  <a:schemeClr val="bg1"/>
                </a:solidFill>
                <a:latin typeface="Palatino Linotype" panose="02040502050505030304" pitchFamily="18" charset="0"/>
                <a:cs typeface="Times New Roman" panose="02020603050405020304" charset="0"/>
                <a:sym typeface="+mn-ea"/>
              </a:rPr>
              <a:t>ului </a:t>
            </a:r>
            <a:r>
              <a:rPr lang="vi-VN" sz="1800" b="1" dirty="0">
                <a:solidFill>
                  <a:schemeClr val="bg1"/>
                </a:solidFill>
                <a:latin typeface="Palatino Linotype" panose="02040502050505030304" pitchFamily="18" charset="0"/>
                <a:cs typeface="Times New Roman" panose="02020603050405020304" charset="0"/>
                <a:sym typeface="+mn-ea"/>
              </a:rPr>
              <a:t>copiii umblă cu </a:t>
            </a:r>
            <a:r>
              <a:rPr lang="ro-RO" sz="1800" b="1" dirty="0">
                <a:solidFill>
                  <a:schemeClr val="bg1"/>
                </a:solidFill>
                <a:latin typeface="Palatino Linotype" panose="02040502050505030304" pitchFamily="18" charset="0"/>
                <a:cs typeface="Times New Roman" panose="02020603050405020304" charset="0"/>
                <a:sym typeface="+mn-ea"/>
              </a:rPr>
              <a:t>S</a:t>
            </a:r>
            <a:r>
              <a:rPr lang="vi-VN" sz="1800" b="1" dirty="0">
                <a:solidFill>
                  <a:schemeClr val="bg1"/>
                </a:solidFill>
                <a:latin typeface="Palatino Linotype" panose="02040502050505030304" pitchFamily="18" charset="0"/>
                <a:cs typeface="Times New Roman" panose="02020603050405020304" charset="0"/>
                <a:sym typeface="+mn-ea"/>
              </a:rPr>
              <a:t>teaua</a:t>
            </a:r>
            <a:r>
              <a:rPr lang="ro-RO" sz="1800" b="1" dirty="0">
                <a:solidFill>
                  <a:schemeClr val="bg1"/>
                </a:solidFill>
                <a:latin typeface="Palatino Linotype" panose="02040502050505030304" pitchFamily="18" charset="0"/>
                <a:cs typeface="Times New Roman" panose="02020603050405020304" charset="0"/>
                <a:sym typeface="+mn-ea"/>
              </a:rPr>
              <a:t>, vestind Nașterea Lui Iisus.</a:t>
            </a:r>
            <a:endParaRPr lang="vi-VN" sz="1800" b="1" dirty="0">
              <a:solidFill>
                <a:schemeClr val="bg1"/>
              </a:solidFill>
              <a:latin typeface="Palatino Linotype" panose="02040502050505030304" pitchFamily="18" charset="0"/>
              <a:cs typeface="Times New Roman" panose="02020603050405020304" charset="0"/>
              <a:sym typeface="+mn-ea"/>
            </a:endParaRPr>
          </a:p>
          <a:p>
            <a:endParaRPr lang="ro-RO"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19" y="260648"/>
            <a:ext cx="5126298" cy="1739900"/>
          </a:xfrm>
        </p:spPr>
        <p:txBody>
          <a:bodyPr>
            <a:noAutofit/>
          </a:bodyPr>
          <a:lstStyle/>
          <a:p>
            <a:pPr marL="137160" indent="0" algn="just">
              <a:buNone/>
            </a:pP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a:t>
            </a:r>
            <a:r>
              <a:rPr lang="ro-RO" alt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M</a:t>
            </a:r>
            <a:r>
              <a:rPr lang="en-US" sz="2000" b="1" dirty="0" err="1">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ersul</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 cu </a:t>
            </a:r>
            <a:r>
              <a:rPr lang="en-US" sz="2000" b="1" dirty="0" err="1">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capra</a:t>
            </a:r>
            <a:r>
              <a:rPr lang="ro-RO" sz="2000"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 </a:t>
            </a:r>
            <a:r>
              <a:rPr lang="ro-RO" sz="2000" b="1" dirty="0">
                <a:solidFill>
                  <a:schemeClr val="bg1"/>
                </a:solidFill>
                <a:latin typeface="Palatino Linotype" panose="02040502050505030304" pitchFamily="18" charset="0"/>
                <a:cs typeface="Times New Roman" panose="02020603050405020304" charset="0"/>
              </a:rPr>
              <a:t>sau</a:t>
            </a:r>
            <a:r>
              <a:rPr lang="ro-RO" sz="2000" b="1" dirty="0">
                <a:solidFill>
                  <a:srgbClr val="C00000"/>
                </a:solidFill>
                <a:latin typeface="Palatino Linotype" panose="02040502050505030304" pitchFamily="18" charset="0"/>
                <a:cs typeface="Times New Roman" panose="02020603050405020304" charset="0"/>
              </a:rPr>
              <a:t> </a:t>
            </a:r>
            <a:r>
              <a:rPr lang="ro-RO" sz="20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„Țurca”</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ţine</a:t>
            </a:r>
            <a:r>
              <a:rPr lang="en-US" sz="2000" b="1" dirty="0">
                <a:solidFill>
                  <a:schemeClr val="bg1"/>
                </a:solidFill>
                <a:latin typeface="Palatino Linotype" panose="02040502050505030304" pitchFamily="18" charset="0"/>
                <a:cs typeface="Times New Roman" panose="02020603050405020304" charset="0"/>
              </a:rPr>
              <a:t> de la </a:t>
            </a:r>
            <a:r>
              <a:rPr lang="en-US" sz="2000" b="1" dirty="0" err="1">
                <a:solidFill>
                  <a:schemeClr val="bg1"/>
                </a:solidFill>
                <a:latin typeface="Palatino Linotype" panose="02040502050505030304" pitchFamily="18" charset="0"/>
                <a:cs typeface="Times New Roman" panose="02020603050405020304" charset="0"/>
              </a:rPr>
              <a:t>Crăciun</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până</a:t>
            </a:r>
            <a:r>
              <a:rPr lang="en-US" sz="2000" b="1" dirty="0">
                <a:solidFill>
                  <a:schemeClr val="bg1"/>
                </a:solidFill>
                <a:latin typeface="Palatino Linotype" panose="02040502050505030304" pitchFamily="18" charset="0"/>
                <a:cs typeface="Times New Roman" panose="02020603050405020304" charset="0"/>
              </a:rPr>
              <a:t> la </a:t>
            </a:r>
            <a:r>
              <a:rPr lang="en-US" sz="2000" b="1" dirty="0" err="1">
                <a:solidFill>
                  <a:schemeClr val="bg1"/>
                </a:solidFill>
                <a:latin typeface="Palatino Linotype" panose="02040502050505030304" pitchFamily="18" charset="0"/>
                <a:cs typeface="Times New Roman" panose="02020603050405020304" charset="0"/>
              </a:rPr>
              <a:t>Anul</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Nou</a:t>
            </a:r>
            <a:r>
              <a:rPr lang="en-US" sz="2000" b="1" dirty="0">
                <a:solidFill>
                  <a:schemeClr val="bg1"/>
                </a:solidFill>
                <a:latin typeface="Palatino Linotype" panose="02040502050505030304" pitchFamily="18" charset="0"/>
                <a:cs typeface="Times New Roman" panose="02020603050405020304" charset="0"/>
              </a:rPr>
              <a:t>,</a:t>
            </a:r>
            <a:r>
              <a:rPr lang="ro-RO" sz="2000" b="1" dirty="0">
                <a:solidFill>
                  <a:schemeClr val="bg1"/>
                </a:solidFill>
                <a:latin typeface="Palatino Linotype" panose="02040502050505030304" pitchFamily="18" charset="0"/>
                <a:cs typeface="Times New Roman" panose="02020603050405020304" charset="0"/>
              </a:rPr>
              <a:t> </a:t>
            </a:r>
            <a:r>
              <a:rPr lang="en-US" sz="2000" b="1" dirty="0">
                <a:solidFill>
                  <a:schemeClr val="bg1"/>
                </a:solidFill>
                <a:latin typeface="Palatino Linotype" panose="02040502050505030304" pitchFamily="18" charset="0"/>
                <a:cs typeface="Times New Roman" panose="02020603050405020304" charset="0"/>
                <a:sym typeface="+mn-ea"/>
              </a:rPr>
              <a:t>aces</a:t>
            </a:r>
            <a:r>
              <a:rPr lang="ro-RO" altLang="en-US" sz="2000" b="1" dirty="0">
                <a:solidFill>
                  <a:schemeClr val="bg1"/>
                </a:solidFill>
                <a:latin typeface="Palatino Linotype" panose="02040502050505030304" pitchFamily="18" charset="0"/>
                <a:cs typeface="Times New Roman" panose="02020603050405020304" charset="0"/>
                <a:sym typeface="+mn-ea"/>
              </a:rPr>
              <a:t>t </a:t>
            </a:r>
            <a:r>
              <a:rPr lang="en-US" sz="2000" b="1" dirty="0" err="1">
                <a:solidFill>
                  <a:schemeClr val="bg1"/>
                </a:solidFill>
                <a:latin typeface="Palatino Linotype" panose="02040502050505030304" pitchFamily="18" charset="0"/>
                <a:cs typeface="Times New Roman" panose="02020603050405020304" charset="0"/>
                <a:sym typeface="+mn-ea"/>
              </a:rPr>
              <a:t>joc</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simboliz</a:t>
            </a:r>
            <a:r>
              <a:rPr lang="ro-RO" sz="2000" b="1" dirty="0" err="1">
                <a:solidFill>
                  <a:schemeClr val="bg1"/>
                </a:solidFill>
                <a:latin typeface="Palatino Linotype" panose="02040502050505030304" pitchFamily="18" charset="0"/>
                <a:cs typeface="Times New Roman" panose="02020603050405020304" charset="0"/>
                <a:sym typeface="+mn-ea"/>
              </a:rPr>
              <a:t>ând</a:t>
            </a:r>
            <a:r>
              <a:rPr lang="ro-RO"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înmormântarea</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anului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vechi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şi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renaşterea</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anului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nou</a:t>
            </a:r>
            <a:r>
              <a:rPr lang="ro-RO" alt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aduc</a:t>
            </a:r>
            <a:r>
              <a:rPr lang="ro-RO" altLang="en-US" sz="2000" b="1" dirty="0">
                <a:solidFill>
                  <a:schemeClr val="bg1"/>
                </a:solidFill>
                <a:latin typeface="Palatino Linotype" panose="02040502050505030304" pitchFamily="18" charset="0"/>
                <a:cs typeface="Times New Roman" panose="02020603050405020304" charset="0"/>
                <a:sym typeface="+mn-ea"/>
              </a:rPr>
              <a:t>e</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noroc</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şi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belşug</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în</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gospodărie</a:t>
            </a:r>
            <a:r>
              <a:rPr lang="ro-RO" alt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rPr>
              <a:t>și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este</a:t>
            </a:r>
            <a:r>
              <a:rPr lang="en-US" sz="2000" b="1" dirty="0">
                <a:solidFill>
                  <a:schemeClr val="bg1"/>
                </a:solidFill>
                <a:latin typeface="Palatino Linotype" panose="02040502050505030304" pitchFamily="18" charset="0"/>
                <a:cs typeface="Times New Roman" panose="02020603050405020304" charset="0"/>
              </a:rPr>
              <a:t> un</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obicei</a:t>
            </a:r>
            <a:r>
              <a:rPr lang="en-US" sz="2000" b="1" dirty="0">
                <a:solidFill>
                  <a:schemeClr val="bg1"/>
                </a:solidFill>
                <a:latin typeface="Palatino Linotype" panose="02040502050505030304" pitchFamily="18" charset="0"/>
                <a:cs typeface="Times New Roman" panose="02020603050405020304" charset="0"/>
                <a:sym typeface="+mn-ea"/>
              </a:rPr>
              <a:t> important </a:t>
            </a:r>
            <a:r>
              <a:rPr lang="en-US" sz="2000" b="1" dirty="0" err="1">
                <a:solidFill>
                  <a:schemeClr val="bg1"/>
                </a:solidFill>
                <a:latin typeface="Palatino Linotype" panose="02040502050505030304" pitchFamily="18" charset="0"/>
                <a:cs typeface="Times New Roman" panose="02020603050405020304" charset="0"/>
                <a:sym typeface="+mn-ea"/>
              </a:rPr>
              <a:t>şi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pentru</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agricultori</a:t>
            </a:r>
            <a:r>
              <a:rPr lang="ro-RO" altLang="en-US" sz="2000" b="1" dirty="0">
                <a:solidFill>
                  <a:schemeClr val="bg1"/>
                </a:solidFill>
                <a:latin typeface="Palatino Linotype" panose="02040502050505030304" pitchFamily="18" charset="0"/>
                <a:cs typeface="Times New Roman" panose="02020603050405020304" charset="0"/>
                <a:sym typeface="+mn-ea"/>
              </a:rPr>
              <a:t> , j</a:t>
            </a:r>
            <a:r>
              <a:rPr lang="en-US" sz="2000" b="1" dirty="0" err="1">
                <a:solidFill>
                  <a:schemeClr val="bg1"/>
                </a:solidFill>
                <a:latin typeface="Palatino Linotype" panose="02040502050505030304" pitchFamily="18" charset="0"/>
                <a:cs typeface="Times New Roman" panose="02020603050405020304" charset="0"/>
                <a:sym typeface="+mn-ea"/>
              </a:rPr>
              <a:t>ocul</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Caprei</a:t>
            </a:r>
            <a:r>
              <a:rPr lang="en-US" sz="2000" b="1" dirty="0">
                <a:solidFill>
                  <a:schemeClr val="bg1"/>
                </a:solidFill>
                <a:latin typeface="Palatino Linotype" panose="02040502050505030304" pitchFamily="18" charset="0"/>
                <a:cs typeface="Times New Roman" panose="02020603050405020304" charset="0"/>
                <a:sym typeface="+mn-ea"/>
              </a:rPr>
              <a:t> </a:t>
            </a:r>
            <a:r>
              <a:rPr lang="ro-RO" altLang="en-US" sz="2000" b="1" dirty="0">
                <a:solidFill>
                  <a:schemeClr val="bg1"/>
                </a:solidFill>
                <a:latin typeface="Palatino Linotype" panose="02040502050505030304" pitchFamily="18" charset="0"/>
                <a:cs typeface="Times New Roman" panose="02020603050405020304" charset="0"/>
                <a:sym typeface="+mn-ea"/>
              </a:rPr>
              <a:t>fiind </a:t>
            </a:r>
            <a:r>
              <a:rPr lang="en-US" sz="2000" b="1" dirty="0">
                <a:solidFill>
                  <a:schemeClr val="bg1"/>
                </a:solidFill>
                <a:latin typeface="Palatino Linotype" panose="02040502050505030304" pitchFamily="18" charset="0"/>
                <a:cs typeface="Times New Roman" panose="02020603050405020304" charset="0"/>
                <a:sym typeface="+mn-ea"/>
              </a:rPr>
              <a:t>o </a:t>
            </a:r>
            <a:r>
              <a:rPr lang="en-US" sz="2000" b="1" dirty="0" err="1">
                <a:solidFill>
                  <a:schemeClr val="bg1"/>
                </a:solidFill>
                <a:latin typeface="Palatino Linotype" panose="02040502050505030304" pitchFamily="18" charset="0"/>
                <a:cs typeface="Times New Roman" panose="02020603050405020304" charset="0"/>
                <a:sym typeface="+mn-ea"/>
              </a:rPr>
              <a:t>chemare</a:t>
            </a:r>
            <a:r>
              <a:rPr lang="en-US" sz="2000" b="1" dirty="0">
                <a:solidFill>
                  <a:schemeClr val="bg1"/>
                </a:solidFill>
                <a:latin typeface="Palatino Linotype" panose="02040502050505030304" pitchFamily="18" charset="0"/>
                <a:cs typeface="Times New Roman" panose="02020603050405020304" charset="0"/>
                <a:sym typeface="+mn-ea"/>
              </a:rPr>
              <a:t> a </a:t>
            </a:r>
            <a:r>
              <a:rPr lang="en-US" sz="2000" b="1" dirty="0" err="1">
                <a:solidFill>
                  <a:schemeClr val="bg1"/>
                </a:solidFill>
                <a:latin typeface="Palatino Linotype" panose="02040502050505030304" pitchFamily="18" charset="0"/>
                <a:cs typeface="Times New Roman" panose="02020603050405020304" charset="0"/>
                <a:sym typeface="+mn-ea"/>
              </a:rPr>
              <a:t>forţei</a:t>
            </a:r>
            <a:r>
              <a:rPr lang="en-US" sz="2000" b="1" dirty="0">
                <a:solidFill>
                  <a:schemeClr val="bg1"/>
                </a:solidFill>
                <a:latin typeface="Palatino Linotype" panose="02040502050505030304" pitchFamily="18" charset="0"/>
                <a:cs typeface="Times New Roman" panose="02020603050405020304" charset="0"/>
                <a:sym typeface="+mn-ea"/>
              </a:rPr>
              <a:t> divine </a:t>
            </a:r>
            <a:r>
              <a:rPr lang="en-US" sz="2000" b="1" dirty="0" err="1">
                <a:solidFill>
                  <a:schemeClr val="bg1"/>
                </a:solidFill>
                <a:latin typeface="Palatino Linotype" panose="02040502050505030304" pitchFamily="18" charset="0"/>
                <a:cs typeface="Times New Roman" panose="02020603050405020304" charset="0"/>
                <a:sym typeface="+mn-ea"/>
              </a:rPr>
              <a:t>pentru</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atragerea</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roadelor</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bogate</a:t>
            </a:r>
            <a:r>
              <a:rPr lang="ro-RO" sz="2000" b="1" dirty="0">
                <a:solidFill>
                  <a:schemeClr val="bg1"/>
                </a:solidFill>
                <a:latin typeface="Palatino Linotype" panose="02040502050505030304" pitchFamily="18" charset="0"/>
                <a:cs typeface="Times New Roman" panose="02020603050405020304" charset="0"/>
                <a:sym typeface="+mn-ea"/>
              </a:rPr>
              <a:t>.</a:t>
            </a:r>
            <a:endParaRPr lang="ro-RO" altLang="en-US" sz="2000" b="1" dirty="0">
              <a:solidFill>
                <a:schemeClr val="bg1"/>
              </a:solidFill>
              <a:latin typeface="Palatino Linotype" panose="02040502050505030304" pitchFamily="18" charset="0"/>
              <a:cs typeface="Times New Roman" panose="02020603050405020304" charset="0"/>
              <a:sym typeface="+mn-ea"/>
            </a:endParaRPr>
          </a:p>
          <a:p>
            <a:pPr marL="137160" indent="0">
              <a:buNone/>
            </a:pPr>
            <a:endParaRPr lang="en-US" altLang="en-US" sz="2000" dirty="0">
              <a:latin typeface="Palatino Linotype" panose="02040502050505030304" pitchFamily="18" charset="0"/>
              <a:sym typeface="+mn-ea"/>
            </a:endParaRPr>
          </a:p>
          <a:p>
            <a:pPr marL="137160" indent="0">
              <a:buNone/>
            </a:pPr>
            <a:endParaRPr lang="ro-RO" altLang="en-US" sz="2000" dirty="0">
              <a:latin typeface="Palatino Linotype" panose="02040502050505030304" pitchFamily="18" charset="0"/>
              <a:sym typeface="+mn-ea"/>
            </a:endParaRPr>
          </a:p>
          <a:p>
            <a:pPr marL="137160" indent="0">
              <a:buNone/>
            </a:pPr>
            <a:endParaRPr lang="ro-RO" altLang="en-US" sz="2000" dirty="0">
              <a:latin typeface="Palatino Linotype" panose="02040502050505030304" pitchFamily="18" charset="0"/>
              <a:sym typeface="+mn-ea"/>
            </a:endParaRPr>
          </a:p>
          <a:p>
            <a:pPr marL="137160" indent="0">
              <a:buNone/>
            </a:pPr>
            <a:endParaRPr lang="ro-RO" altLang="en-US" sz="2000" dirty="0">
              <a:latin typeface="Palatino Linotype" panose="02040502050505030304" pitchFamily="18" charset="0"/>
              <a:sym typeface="+mn-ea"/>
            </a:endParaRPr>
          </a:p>
          <a:p>
            <a:pPr marL="137160" indent="0">
              <a:buNone/>
            </a:pPr>
            <a:endParaRPr lang="ro-RO" altLang="en-US" sz="2000" dirty="0">
              <a:latin typeface="Palatino Linotype" panose="02040502050505030304" pitchFamily="18" charset="0"/>
              <a:sym typeface="+mn-ea"/>
            </a:endParaRPr>
          </a:p>
          <a:p>
            <a:pPr marL="137160" indent="0">
              <a:buNone/>
            </a:pPr>
            <a:endParaRPr lang="ro-RO" altLang="en-US" sz="2000" dirty="0">
              <a:latin typeface="Palatino Linotype" panose="02040502050505030304" pitchFamily="18" charset="0"/>
              <a:sym typeface="+mn-ea"/>
            </a:endParaRPr>
          </a:p>
        </p:txBody>
      </p:sp>
      <p:pic>
        <p:nvPicPr>
          <p:cNvPr id="5" name="Content Placeholder 4" descr="capra"/>
          <p:cNvPicPr>
            <a:picLocks noGrp="1" noChangeAspect="1"/>
          </p:cNvPicPr>
          <p:nvPr>
            <p:ph sz="half" idx="2"/>
          </p:nvPr>
        </p:nvPicPr>
        <p:blipFill>
          <a:blip r:embed="rId3"/>
          <a:stretch>
            <a:fillRect/>
          </a:stretch>
        </p:blipFill>
        <p:spPr>
          <a:xfrm>
            <a:off x="6228184" y="188640"/>
            <a:ext cx="1769420" cy="2742601"/>
          </a:xfrm>
          <a:prstGeom prst="rect">
            <a:avLst/>
          </a:prstGeom>
          <a:ln>
            <a:noFill/>
          </a:ln>
          <a:effectLst>
            <a:outerShdw blurRad="292100" dist="139700" dir="2700000" algn="tl" rotWithShape="0">
              <a:srgbClr val="333333">
                <a:alpha val="65000"/>
              </a:srgbClr>
            </a:outerShdw>
          </a:effectLst>
        </p:spPr>
      </p:pic>
      <p:pic>
        <p:nvPicPr>
          <p:cNvPr id="7" name="Content Placeholder 6" descr="crai"/>
          <p:cNvPicPr>
            <a:picLocks noChangeAspect="1"/>
          </p:cNvPicPr>
          <p:nvPr/>
        </p:nvPicPr>
        <p:blipFill rotWithShape="1">
          <a:blip r:embed="rId4"/>
          <a:srcRect l="2084"/>
          <a:stretch>
            <a:fillRect/>
          </a:stretch>
        </p:blipFill>
        <p:spPr>
          <a:xfrm>
            <a:off x="226229" y="3680436"/>
            <a:ext cx="3384376" cy="2354033"/>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851920" y="3145238"/>
            <a:ext cx="5065851" cy="3785652"/>
          </a:xfrm>
          <a:prstGeom prst="rect">
            <a:avLst/>
          </a:prstGeom>
          <a:noFill/>
        </p:spPr>
        <p:txBody>
          <a:bodyPr wrap="square" rtlCol="0">
            <a:spAutoFit/>
          </a:bodyPr>
          <a:lstStyle/>
          <a:p>
            <a:pPr algn="just"/>
            <a:r>
              <a:rPr lang="ro-RO" alt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sym typeface="+mn-ea"/>
              </a:rPr>
              <a:t>„C</a:t>
            </a:r>
            <a:r>
              <a:rPr lang="en-US" sz="20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sym typeface="+mn-ea"/>
              </a:rPr>
              <a:t>raii</a:t>
            </a:r>
            <a:r>
              <a:rPr lang="ro-RO" sz="20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sym typeface="+mn-ea"/>
              </a:rPr>
              <a:t>” </a:t>
            </a:r>
            <a:r>
              <a:rPr lang="ro-RO" sz="2000" b="1" dirty="0">
                <a:solidFill>
                  <a:schemeClr val="bg1"/>
                </a:solidFill>
                <a:latin typeface="Palatino Linotype" panose="02040502050505030304" pitchFamily="18" charset="0"/>
                <a:cs typeface="Times New Roman" panose="02020603050405020304" charset="0"/>
                <a:sym typeface="+mn-ea"/>
              </a:rPr>
              <a:t>reprezintă un obicei păstrat de cel puțin 100 de ani in zona noastră și </a:t>
            </a:r>
            <a:r>
              <a:rPr lang="en-US" sz="2000" b="1" dirty="0" err="1">
                <a:solidFill>
                  <a:schemeClr val="bg1"/>
                </a:solidFill>
                <a:latin typeface="Palatino Linotype" panose="02040502050505030304" pitchFamily="18" charset="0"/>
                <a:cs typeface="Times New Roman" panose="02020603050405020304" charset="0"/>
                <a:sym typeface="+mn-ea"/>
              </a:rPr>
              <a:t>evocă</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momente</a:t>
            </a:r>
            <a:r>
              <a:rPr lang="en-US" sz="2000" b="1" dirty="0">
                <a:solidFill>
                  <a:schemeClr val="bg1"/>
                </a:solidFill>
                <a:latin typeface="Palatino Linotype" panose="02040502050505030304" pitchFamily="18" charset="0"/>
                <a:cs typeface="Times New Roman" panose="02020603050405020304" charset="0"/>
                <a:sym typeface="+mn-ea"/>
              </a:rPr>
              <a:t> cu o </a:t>
            </a:r>
            <a:r>
              <a:rPr lang="en-US" sz="2000" b="1" dirty="0" err="1">
                <a:solidFill>
                  <a:schemeClr val="bg1"/>
                </a:solidFill>
                <a:latin typeface="Palatino Linotype" panose="02040502050505030304" pitchFamily="18" charset="0"/>
                <a:cs typeface="Times New Roman" panose="02020603050405020304" charset="0"/>
                <a:sym typeface="+mn-ea"/>
              </a:rPr>
              <a:t>vechime</a:t>
            </a:r>
            <a:r>
              <a:rPr lang="en-US" sz="2000" b="1" dirty="0">
                <a:solidFill>
                  <a:schemeClr val="bg1"/>
                </a:solidFill>
                <a:latin typeface="Palatino Linotype" panose="02040502050505030304" pitchFamily="18" charset="0"/>
                <a:cs typeface="Times New Roman" panose="02020603050405020304" charset="0"/>
                <a:sym typeface="+mn-ea"/>
              </a:rPr>
              <a:t> de</a:t>
            </a:r>
            <a:r>
              <a:rPr lang="ro-RO" sz="2000" b="1" dirty="0">
                <a:solidFill>
                  <a:schemeClr val="bg1"/>
                </a:solidFill>
                <a:latin typeface="Palatino Linotype" panose="02040502050505030304" pitchFamily="18" charset="0"/>
                <a:cs typeface="Times New Roman" panose="02020603050405020304" charset="0"/>
                <a:sym typeface="+mn-ea"/>
              </a:rPr>
              <a:t> peste</a:t>
            </a:r>
            <a:r>
              <a:rPr lang="en-US" sz="2000" b="1" dirty="0">
                <a:solidFill>
                  <a:schemeClr val="bg1"/>
                </a:solidFill>
                <a:latin typeface="Palatino Linotype" panose="02040502050505030304" pitchFamily="18" charset="0"/>
                <a:cs typeface="Times New Roman" panose="02020603050405020304" charset="0"/>
                <a:sym typeface="+mn-ea"/>
              </a:rPr>
              <a:t> 2 000 de ani, </a:t>
            </a:r>
            <a:r>
              <a:rPr lang="en-US" sz="2000" b="1" dirty="0" err="1">
                <a:solidFill>
                  <a:schemeClr val="bg1"/>
                </a:solidFill>
                <a:latin typeface="Palatino Linotype" panose="02040502050505030304" pitchFamily="18" charset="0"/>
                <a:cs typeface="Times New Roman" panose="02020603050405020304" charset="0"/>
                <a:sym typeface="+mn-ea"/>
              </a:rPr>
              <a:t>momente</a:t>
            </a:r>
            <a:r>
              <a:rPr lang="en-US" sz="2000" b="1" dirty="0">
                <a:solidFill>
                  <a:schemeClr val="bg1"/>
                </a:solidFill>
                <a:latin typeface="Palatino Linotype" panose="02040502050505030304" pitchFamily="18" charset="0"/>
                <a:cs typeface="Times New Roman" panose="02020603050405020304" charset="0"/>
                <a:sym typeface="+mn-ea"/>
              </a:rPr>
              <a:t> care </a:t>
            </a:r>
            <a:r>
              <a:rPr lang="en-US" sz="2000" b="1" dirty="0" err="1">
                <a:solidFill>
                  <a:schemeClr val="bg1"/>
                </a:solidFill>
                <a:latin typeface="Palatino Linotype" panose="02040502050505030304" pitchFamily="18" charset="0"/>
                <a:cs typeface="Times New Roman" panose="02020603050405020304" charset="0"/>
                <a:sym typeface="+mn-ea"/>
              </a:rPr>
              <a:t>rezumă</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Naşterea</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lui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Iisus</a:t>
            </a:r>
            <a:r>
              <a:rPr lang="en-US" sz="2000" b="1" dirty="0">
                <a:solidFill>
                  <a:schemeClr val="bg1"/>
                </a:solidFill>
                <a:latin typeface="Palatino Linotype" panose="02040502050505030304" pitchFamily="18" charset="0"/>
                <a:cs typeface="Times New Roman" panose="02020603050405020304" charset="0"/>
                <a:sym typeface="+mn-ea"/>
              </a:rPr>
              <a:t>.</a:t>
            </a:r>
            <a:r>
              <a:rPr lang="ro-RO"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Sceneta</a:t>
            </a:r>
            <a:r>
              <a:rPr lang="ro-RO" sz="2000" b="1" dirty="0">
                <a:solidFill>
                  <a:schemeClr val="bg1"/>
                </a:solidFill>
                <a:latin typeface="Palatino Linotype" panose="02040502050505030304" pitchFamily="18" charset="0"/>
                <a:cs typeface="Times New Roman" panose="02020603050405020304" charset="0"/>
                <a:sym typeface="+mn-ea"/>
              </a:rPr>
              <a:t> biblică</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interpretată</a:t>
            </a:r>
            <a:r>
              <a:rPr lang="en-US" sz="2000" b="1" dirty="0">
                <a:solidFill>
                  <a:schemeClr val="bg1"/>
                </a:solidFill>
                <a:latin typeface="Palatino Linotype" panose="02040502050505030304" pitchFamily="18" charset="0"/>
                <a:cs typeface="Times New Roman" panose="02020603050405020304" charset="0"/>
                <a:sym typeface="+mn-ea"/>
              </a:rPr>
              <a:t> de </a:t>
            </a:r>
            <a:r>
              <a:rPr lang="en-US" sz="2000" b="1" dirty="0" err="1">
                <a:solidFill>
                  <a:schemeClr val="bg1"/>
                </a:solidFill>
                <a:latin typeface="Palatino Linotype" panose="02040502050505030304" pitchFamily="18" charset="0"/>
                <a:cs typeface="Times New Roman" panose="02020603050405020304" charset="0"/>
                <a:sym typeface="+mn-ea"/>
              </a:rPr>
              <a:t>crai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cuprinde</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colinde</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şi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versuri</a:t>
            </a:r>
            <a:r>
              <a:rPr lang="en-US" sz="2000" b="1" dirty="0">
                <a:solidFill>
                  <a:schemeClr val="bg1"/>
                </a:solidFill>
                <a:latin typeface="Palatino Linotype" panose="02040502050505030304" pitchFamily="18" charset="0"/>
                <a:cs typeface="Times New Roman" panose="02020603050405020304" charset="0"/>
                <a:sym typeface="+mn-ea"/>
              </a:rPr>
              <a:t> bine </a:t>
            </a:r>
            <a:r>
              <a:rPr lang="en-US" sz="2000" b="1" dirty="0" err="1">
                <a:solidFill>
                  <a:schemeClr val="bg1"/>
                </a:solidFill>
                <a:latin typeface="Palatino Linotype" panose="02040502050505030304" pitchFamily="18" charset="0"/>
                <a:cs typeface="Times New Roman" panose="02020603050405020304" charset="0"/>
                <a:sym typeface="+mn-ea"/>
              </a:rPr>
              <a:t>meşteşugite</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tratând</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mersul</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celor</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trei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crai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după</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steaua</a:t>
            </a:r>
            <a:r>
              <a:rPr lang="en-US" sz="2000" b="1" dirty="0">
                <a:solidFill>
                  <a:schemeClr val="bg1"/>
                </a:solidFill>
                <a:latin typeface="Palatino Linotype" panose="02040502050505030304" pitchFamily="18" charset="0"/>
                <a:cs typeface="Times New Roman" panose="02020603050405020304" charset="0"/>
                <a:sym typeface="+mn-ea"/>
              </a:rPr>
              <a:t> care li s-a </a:t>
            </a:r>
            <a:r>
              <a:rPr lang="en-US" sz="2000" b="1" dirty="0" err="1">
                <a:solidFill>
                  <a:schemeClr val="bg1"/>
                </a:solidFill>
                <a:latin typeface="Palatino Linotype" panose="02040502050505030304" pitchFamily="18" charset="0"/>
                <a:cs typeface="Times New Roman" panose="02020603050405020304" charset="0"/>
                <a:sym typeface="+mn-ea"/>
              </a:rPr>
              <a:t>arătat</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vestind</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Naşterea</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Mântuitorului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folosind</a:t>
            </a:r>
            <a:r>
              <a:rPr lang="en-US" sz="2000" b="1" dirty="0">
                <a:solidFill>
                  <a:schemeClr val="bg1"/>
                </a:solidFill>
                <a:latin typeface="Palatino Linotype" panose="02040502050505030304" pitchFamily="18" charset="0"/>
                <a:cs typeface="Times New Roman" panose="02020603050405020304" charset="0"/>
                <a:sym typeface="+mn-ea"/>
              </a:rPr>
              <a:t> diverse </a:t>
            </a:r>
            <a:r>
              <a:rPr lang="en-US" sz="2000" b="1" dirty="0" err="1">
                <a:solidFill>
                  <a:schemeClr val="bg1"/>
                </a:solidFill>
                <a:latin typeface="Palatino Linotype" panose="02040502050505030304" pitchFamily="18" charset="0"/>
                <a:cs typeface="Times New Roman" panose="02020603050405020304" charset="0"/>
                <a:sym typeface="+mn-ea"/>
              </a:rPr>
              <a:t>şiretlicuri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spre</a:t>
            </a:r>
            <a:r>
              <a:rPr lang="en-US" sz="2000" b="1" dirty="0">
                <a:solidFill>
                  <a:schemeClr val="bg1"/>
                </a:solidFill>
                <a:latin typeface="Palatino Linotype" panose="02040502050505030304" pitchFamily="18" charset="0"/>
                <a:cs typeface="Times New Roman" panose="02020603050405020304" charset="0"/>
                <a:sym typeface="+mn-ea"/>
              </a:rPr>
              <a:t> a-l </a:t>
            </a:r>
            <a:r>
              <a:rPr lang="en-US" sz="2000" b="1" dirty="0" err="1">
                <a:solidFill>
                  <a:schemeClr val="bg1"/>
                </a:solidFill>
                <a:latin typeface="Palatino Linotype" panose="02040502050505030304" pitchFamily="18" charset="0"/>
                <a:cs typeface="Times New Roman" panose="02020603050405020304" charset="0"/>
                <a:sym typeface="+mn-ea"/>
              </a:rPr>
              <a:t>salva</a:t>
            </a:r>
            <a:r>
              <a:rPr lang="en-US" sz="2000" b="1" dirty="0">
                <a:solidFill>
                  <a:schemeClr val="bg1"/>
                </a:solidFill>
                <a:latin typeface="Palatino Linotype" panose="02040502050505030304" pitchFamily="18" charset="0"/>
                <a:cs typeface="Times New Roman" panose="02020603050405020304" charset="0"/>
                <a:sym typeface="+mn-ea"/>
              </a:rPr>
              <a:t> pe </a:t>
            </a:r>
            <a:r>
              <a:rPr lang="en-US" sz="2000" b="1" dirty="0" err="1">
                <a:solidFill>
                  <a:schemeClr val="bg1"/>
                </a:solidFill>
                <a:latin typeface="Palatino Linotype" panose="02040502050505030304" pitchFamily="18" charset="0"/>
                <a:cs typeface="Times New Roman" panose="02020603050405020304" charset="0"/>
                <a:sym typeface="+mn-ea"/>
              </a:rPr>
              <a:t>acesta</a:t>
            </a:r>
            <a:r>
              <a:rPr lang="en-US" sz="2000" b="1" dirty="0">
                <a:solidFill>
                  <a:schemeClr val="bg1"/>
                </a:solidFill>
                <a:latin typeface="Palatino Linotype" panose="02040502050505030304" pitchFamily="18" charset="0"/>
                <a:cs typeface="Times New Roman" panose="02020603050405020304" charset="0"/>
                <a:sym typeface="+mn-ea"/>
              </a:rPr>
              <a:t> de </a:t>
            </a:r>
            <a:r>
              <a:rPr lang="en-US" sz="2000" b="1" dirty="0" err="1">
                <a:solidFill>
                  <a:schemeClr val="bg1"/>
                </a:solidFill>
                <a:latin typeface="Palatino Linotype" panose="02040502050505030304" pitchFamily="18" charset="0"/>
                <a:cs typeface="Times New Roman" panose="02020603050405020304" charset="0"/>
                <a:sym typeface="+mn-ea"/>
              </a:rPr>
              <a:t>răzbunarea</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lui</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Irod</a:t>
            </a:r>
            <a:r>
              <a:rPr lang="ro-RO" altLang="en-US" sz="2000" b="1" dirty="0">
                <a:solidFill>
                  <a:schemeClr val="bg1"/>
                </a:solidFill>
                <a:latin typeface="Palatino Linotype" panose="02040502050505030304" pitchFamily="18" charset="0"/>
                <a:cs typeface="Times New Roman" panose="02020603050405020304" charset="0"/>
                <a:sym typeface="+mn-ea"/>
              </a:rPr>
              <a:t>. </a:t>
            </a:r>
            <a:endParaRPr lang="ro-RO" altLang="en-US" sz="2000" b="1" dirty="0">
              <a:solidFill>
                <a:schemeClr val="bg1"/>
              </a:solidFill>
              <a:latin typeface="Palatino Linotype" panose="02040502050505030304" pitchFamily="18" charset="0"/>
              <a:cs typeface="Times New Roman" panose="02020603050405020304" charset="0"/>
            </a:endParaRPr>
          </a:p>
          <a:p>
            <a:endParaRPr lang="ro-RO" sz="20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4000"/>
                            </p:stCondLst>
                            <p:childTnLst>
                              <p:par>
                                <p:cTn id="39" presetID="45"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anim calcmode="lin" valueType="num">
                                      <p:cBhvr>
                                        <p:cTn id="42" dur="2000" fill="hold"/>
                                        <p:tgtEl>
                                          <p:spTgt spid="2"/>
                                        </p:tgtEl>
                                        <p:attrNameLst>
                                          <p:attrName>ppt_w</p:attrName>
                                        </p:attrNameLst>
                                      </p:cBhvr>
                                      <p:tavLst>
                                        <p:tav tm="0" fmla="#ppt_w*sin(2.5*pi*$)">
                                          <p:val>
                                            <p:fltVal val="0"/>
                                          </p:val>
                                        </p:tav>
                                        <p:tav tm="100000">
                                          <p:val>
                                            <p:fltVal val="1"/>
                                          </p:val>
                                        </p:tav>
                                      </p:tavLst>
                                    </p:anim>
                                    <p:anim calcmode="lin" valueType="num">
                                      <p:cBhvr>
                                        <p:cTn id="43" dur="2000" fill="hold"/>
                                        <p:tgtEl>
                                          <p:spTgt spid="2"/>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45"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anim calcmode="lin" valueType="num">
                                      <p:cBhvr>
                                        <p:cTn id="48" dur="2000" fill="hold"/>
                                        <p:tgtEl>
                                          <p:spTgt spid="7"/>
                                        </p:tgtEl>
                                        <p:attrNameLst>
                                          <p:attrName>ppt_w</p:attrName>
                                        </p:attrNameLst>
                                      </p:cBhvr>
                                      <p:tavLst>
                                        <p:tav tm="0" fmla="#ppt_w*sin(2.5*pi*$)">
                                          <p:val>
                                            <p:fltVal val="0"/>
                                          </p:val>
                                        </p:tav>
                                        <p:tav tm="100000">
                                          <p:val>
                                            <p:fltVal val="1"/>
                                          </p:val>
                                        </p:tav>
                                      </p:tavLst>
                                    </p:anim>
                                    <p:anim calcmode="lin" valueType="num">
                                      <p:cBhvr>
                                        <p:cTn id="4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26" y="144385"/>
            <a:ext cx="5050790" cy="2386965"/>
          </a:xfrm>
        </p:spPr>
        <p:txBody>
          <a:bodyPr>
            <a:noAutofit/>
          </a:bodyPr>
          <a:lstStyle/>
          <a:p>
            <a:pPr marL="137160" indent="0">
              <a:buNone/>
            </a:pPr>
            <a:r>
              <a:rPr lang="vi-VN" sz="28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Pluguşorul</a:t>
            </a:r>
          </a:p>
          <a:p>
            <a:pPr marL="137160" indent="0" algn="just">
              <a:buNone/>
            </a:pPr>
            <a:r>
              <a:rPr lang="vi-VN" sz="2000" b="1" dirty="0">
                <a:solidFill>
                  <a:schemeClr val="bg1"/>
                </a:solidFill>
                <a:latin typeface="Palatino Linotype" panose="02040502050505030304" pitchFamily="18" charset="0"/>
                <a:cs typeface="Times New Roman" panose="02020603050405020304" charset="0"/>
              </a:rPr>
              <a:t>Urare tradiţională la români in preajma Anului Nou, </a:t>
            </a:r>
            <a:r>
              <a:rPr lang="ro-RO" sz="2000" b="1" dirty="0">
                <a:solidFill>
                  <a:schemeClr val="bg1"/>
                </a:solidFill>
                <a:latin typeface="Palatino Linotype" panose="02040502050505030304" pitchFamily="18" charset="0"/>
                <a:cs typeface="Times New Roman" panose="02020603050405020304" charset="0"/>
              </a:rPr>
              <a:t>P</a:t>
            </a:r>
            <a:r>
              <a:rPr lang="vi-VN" sz="2000" b="1" dirty="0">
                <a:solidFill>
                  <a:schemeClr val="bg1"/>
                </a:solidFill>
                <a:latin typeface="Palatino Linotype" panose="02040502050505030304" pitchFamily="18" charset="0"/>
                <a:cs typeface="Times New Roman" panose="02020603050405020304" charset="0"/>
              </a:rPr>
              <a:t>luguşorul a păstrat scenariul ritualic al unei invocări magice cu substrat agrar. El e întotdeauna însoţit de strigături, pocnete de bici şi sunete de clopoţei, dar plugul adevărat, tras de boi, a fost înlocuit cu timpul de un plug miniatural, mai uşor de purtat, sau de buhaiul care imită mugetul boilor. </a:t>
            </a:r>
            <a:endParaRPr lang="ro-RO" sz="2000" b="1" dirty="0">
              <a:solidFill>
                <a:schemeClr val="bg1"/>
              </a:solidFill>
              <a:latin typeface="Palatino Linotype" panose="02040502050505030304" pitchFamily="18" charset="0"/>
              <a:cs typeface="Times New Roman" panose="02020603050405020304" charset="0"/>
            </a:endParaRPr>
          </a:p>
        </p:txBody>
      </p:sp>
      <p:pic>
        <p:nvPicPr>
          <p:cNvPr id="1026" name="Picture 2" descr="C:\Users\home\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866" y="479353"/>
            <a:ext cx="3729576" cy="2825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ine 6" descr="sorcova.jpg"/>
          <p:cNvPicPr>
            <a:picLocks noChangeAspect="1"/>
          </p:cNvPicPr>
          <p:nvPr/>
        </p:nvPicPr>
        <p:blipFill>
          <a:blip r:embed="rId4" cstate="print"/>
          <a:stretch>
            <a:fillRect/>
          </a:stretch>
        </p:blipFill>
        <p:spPr>
          <a:xfrm>
            <a:off x="4211960" y="3140968"/>
            <a:ext cx="1158906" cy="1005673"/>
          </a:xfrm>
          <a:prstGeom prst="rect">
            <a:avLst/>
          </a:prstGeom>
          <a:ln>
            <a:noFill/>
          </a:ln>
          <a:effectLst>
            <a:softEdge rad="112500"/>
          </a:effectLst>
        </p:spPr>
      </p:pic>
      <p:sp>
        <p:nvSpPr>
          <p:cNvPr id="2" name="TextBox 1"/>
          <p:cNvSpPr txBox="1"/>
          <p:nvPr/>
        </p:nvSpPr>
        <p:spPr>
          <a:xfrm>
            <a:off x="2771800" y="3573016"/>
            <a:ext cx="6372200" cy="3570208"/>
          </a:xfrm>
          <a:prstGeom prst="rect">
            <a:avLst/>
          </a:prstGeom>
          <a:noFill/>
        </p:spPr>
        <p:txBody>
          <a:bodyPr wrap="square" rtlCol="0">
            <a:spAutoFit/>
          </a:bodyPr>
          <a:lstStyle/>
          <a:p>
            <a:pPr marL="137160" indent="0" algn="just">
              <a:buNone/>
            </a:pPr>
            <a:r>
              <a:rPr lang="vi-VN" sz="28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sym typeface="+mn-ea"/>
              </a:rPr>
              <a:t>Sorcova</a:t>
            </a:r>
            <a:endParaRPr lang="vi-VN" sz="2800"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endParaRPr>
          </a:p>
          <a:p>
            <a:pPr marL="137160" indent="0" algn="just">
              <a:buNone/>
            </a:pPr>
            <a:r>
              <a:rPr lang="vi-VN" sz="2000" b="1" dirty="0">
                <a:solidFill>
                  <a:schemeClr val="bg1"/>
                </a:solidFill>
                <a:latin typeface="Palatino Linotype" panose="02040502050505030304" pitchFamily="18" charset="0"/>
                <a:cs typeface="Times New Roman" panose="02020603050405020304" charset="0"/>
                <a:sym typeface="+mn-ea"/>
              </a:rPr>
              <a:t>Aparţinând obiceiurilor de Anul Nou, umblatul cu </a:t>
            </a:r>
            <a:r>
              <a:rPr lang="ro-RO" sz="2000" b="1" dirty="0">
                <a:solidFill>
                  <a:schemeClr val="bg1"/>
                </a:solidFill>
                <a:latin typeface="Palatino Linotype" panose="02040502050505030304" pitchFamily="18" charset="0"/>
                <a:cs typeface="Times New Roman" panose="02020603050405020304" charset="0"/>
                <a:sym typeface="+mn-ea"/>
              </a:rPr>
              <a:t>S</a:t>
            </a:r>
            <a:r>
              <a:rPr lang="vi-VN" sz="2000" b="1" dirty="0">
                <a:solidFill>
                  <a:schemeClr val="bg1"/>
                </a:solidFill>
                <a:latin typeface="Palatino Linotype" panose="02040502050505030304" pitchFamily="18" charset="0"/>
                <a:cs typeface="Times New Roman" panose="02020603050405020304" charset="0"/>
                <a:sym typeface="+mn-ea"/>
              </a:rPr>
              <a:t>orcova e mai cu seamă bucuria copiilor. Aceştia poartă o </a:t>
            </a:r>
            <a:r>
              <a:rPr lang="ro-RO" sz="2000" b="1" dirty="0">
                <a:solidFill>
                  <a:schemeClr val="bg1"/>
                </a:solidFill>
                <a:latin typeface="Palatino Linotype" panose="02040502050505030304" pitchFamily="18" charset="0"/>
                <a:cs typeface="Times New Roman" panose="02020603050405020304" charset="0"/>
                <a:sym typeface="+mn-ea"/>
              </a:rPr>
              <a:t>S</a:t>
            </a:r>
            <a:r>
              <a:rPr lang="vi-VN" sz="2000" b="1" dirty="0">
                <a:solidFill>
                  <a:schemeClr val="bg1"/>
                </a:solidFill>
                <a:latin typeface="Palatino Linotype" panose="02040502050505030304" pitchFamily="18" charset="0"/>
                <a:cs typeface="Times New Roman" panose="02020603050405020304" charset="0"/>
                <a:sym typeface="+mn-ea"/>
              </a:rPr>
              <a:t>orcovă confecţionată dintr-</a:t>
            </a:r>
            <a:r>
              <a:rPr lang="ro-RO" sz="2000" b="1" dirty="0">
                <a:solidFill>
                  <a:schemeClr val="bg1"/>
                </a:solidFill>
                <a:latin typeface="Palatino Linotype" panose="02040502050505030304" pitchFamily="18" charset="0"/>
                <a:cs typeface="Times New Roman" panose="02020603050405020304" charset="0"/>
                <a:sym typeface="+mn-ea"/>
              </a:rPr>
              <a:t>o</a:t>
            </a:r>
            <a:r>
              <a:rPr lang="vi-VN" sz="2000" b="1" dirty="0">
                <a:solidFill>
                  <a:schemeClr val="bg1"/>
                </a:solidFill>
                <a:latin typeface="Palatino Linotype" panose="02040502050505030304" pitchFamily="18" charset="0"/>
                <a:cs typeface="Times New Roman" panose="02020603050405020304" charset="0"/>
                <a:sym typeface="+mn-ea"/>
              </a:rPr>
              <a:t> </a:t>
            </a:r>
            <a:r>
              <a:rPr lang="ro-RO" sz="2000" b="1" dirty="0">
                <a:solidFill>
                  <a:schemeClr val="bg1"/>
                </a:solidFill>
                <a:latin typeface="Palatino Linotype" panose="02040502050505030304" pitchFamily="18" charset="0"/>
                <a:cs typeface="Times New Roman" panose="02020603050405020304" charset="0"/>
                <a:sym typeface="+mn-ea"/>
              </a:rPr>
              <a:t>crenguță de brad</a:t>
            </a:r>
            <a:r>
              <a:rPr lang="vi-VN" sz="2000" b="1" dirty="0">
                <a:solidFill>
                  <a:schemeClr val="bg1"/>
                </a:solidFill>
                <a:latin typeface="Palatino Linotype" panose="02040502050505030304" pitchFamily="18" charset="0"/>
                <a:cs typeface="Times New Roman" panose="02020603050405020304" charset="0"/>
                <a:sym typeface="+mn-ea"/>
              </a:rPr>
              <a:t> </a:t>
            </a:r>
            <a:r>
              <a:rPr lang="ro-RO" sz="2000" b="1" dirty="0">
                <a:solidFill>
                  <a:schemeClr val="bg1"/>
                </a:solidFill>
                <a:latin typeface="Palatino Linotype" panose="02040502050505030304" pitchFamily="18" charset="0"/>
                <a:cs typeface="Times New Roman" panose="02020603050405020304" charset="0"/>
                <a:sym typeface="+mn-ea"/>
              </a:rPr>
              <a:t>împodobită</a:t>
            </a:r>
            <a:r>
              <a:rPr lang="vi-VN" sz="2000" b="1" dirty="0">
                <a:solidFill>
                  <a:schemeClr val="bg1"/>
                </a:solidFill>
                <a:latin typeface="Palatino Linotype" panose="02040502050505030304" pitchFamily="18" charset="0"/>
                <a:cs typeface="Times New Roman" panose="02020603050405020304" charset="0"/>
                <a:sym typeface="+mn-ea"/>
              </a:rPr>
              <a:t>. Înclinată de mai multe ori în direcţia unei anumite persoane, </a:t>
            </a:r>
            <a:r>
              <a:rPr lang="ro-RO" sz="2000" b="1" dirty="0">
                <a:solidFill>
                  <a:schemeClr val="bg1"/>
                </a:solidFill>
                <a:latin typeface="Palatino Linotype" panose="02040502050505030304" pitchFamily="18" charset="0"/>
                <a:cs typeface="Times New Roman" panose="02020603050405020304" charset="0"/>
                <a:sym typeface="+mn-ea"/>
              </a:rPr>
              <a:t>S</a:t>
            </a:r>
            <a:r>
              <a:rPr lang="vi-VN" sz="2000" b="1" dirty="0">
                <a:solidFill>
                  <a:schemeClr val="bg1"/>
                </a:solidFill>
                <a:latin typeface="Palatino Linotype" panose="02040502050505030304" pitchFamily="18" charset="0"/>
                <a:cs typeface="Times New Roman" panose="02020603050405020304" charset="0"/>
                <a:sym typeface="+mn-ea"/>
              </a:rPr>
              <a:t>orcova joacă întrucâtva rolul unei baghete magice, înzestrate cu capacitatea de a transmite vigoare şi tinereţe celui vizat. Sorcova este </a:t>
            </a:r>
            <a:r>
              <a:rPr lang="en-US" sz="2000" b="1" dirty="0" err="1">
                <a:solidFill>
                  <a:schemeClr val="bg1"/>
                </a:solidFill>
                <a:latin typeface="Palatino Linotype" panose="02040502050505030304" pitchFamily="18" charset="0"/>
                <a:cs typeface="Times New Roman" panose="02020603050405020304" charset="0"/>
                <a:sym typeface="+mn-ea"/>
              </a:rPr>
              <a:t>păstrată</a:t>
            </a:r>
            <a:r>
              <a:rPr lang="en-US" sz="2000" b="1" dirty="0">
                <a:solidFill>
                  <a:schemeClr val="bg1"/>
                </a:solidFill>
                <a:latin typeface="Palatino Linotype" panose="02040502050505030304" pitchFamily="18" charset="0"/>
                <a:cs typeface="Times New Roman" panose="02020603050405020304" charset="0"/>
                <a:sym typeface="+mn-ea"/>
              </a:rPr>
              <a:t> la loc </a:t>
            </a:r>
            <a:r>
              <a:rPr lang="en-US" sz="2000" b="1" dirty="0" err="1">
                <a:solidFill>
                  <a:schemeClr val="bg1"/>
                </a:solidFill>
                <a:latin typeface="Palatino Linotype" panose="02040502050505030304" pitchFamily="18" charset="0"/>
                <a:cs typeface="Times New Roman" panose="02020603050405020304" charset="0"/>
                <a:sym typeface="+mn-ea"/>
              </a:rPr>
              <a:t>sfânt</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lângă</a:t>
            </a:r>
            <a:r>
              <a:rPr lang="en-US" sz="2000" b="1" dirty="0">
                <a:solidFill>
                  <a:schemeClr val="bg1"/>
                </a:solidFill>
                <a:latin typeface="Palatino Linotype" panose="02040502050505030304" pitchFamily="18" charset="0"/>
                <a:cs typeface="Times New Roman" panose="02020603050405020304" charset="0"/>
                <a:sym typeface="+mn-ea"/>
              </a:rPr>
              <a:t> </a:t>
            </a:r>
            <a:r>
              <a:rPr lang="en-US" sz="2000" b="1" dirty="0" err="1">
                <a:solidFill>
                  <a:schemeClr val="bg1"/>
                </a:solidFill>
                <a:latin typeface="Palatino Linotype" panose="02040502050505030304" pitchFamily="18" charset="0"/>
                <a:cs typeface="Times New Roman" panose="02020603050405020304" charset="0"/>
                <a:sym typeface="+mn-ea"/>
              </a:rPr>
              <a:t>icoană</a:t>
            </a:r>
            <a:r>
              <a:rPr lang="en-US" sz="2000" b="1" dirty="0">
                <a:solidFill>
                  <a:schemeClr val="bg1"/>
                </a:solidFill>
                <a:latin typeface="Palatino Linotype" panose="02040502050505030304" pitchFamily="18" charset="0"/>
                <a:cs typeface="Times New Roman" panose="02020603050405020304" charset="0"/>
                <a:sym typeface="+mn-ea"/>
              </a:rPr>
              <a:t>, p</a:t>
            </a:r>
            <a:r>
              <a:rPr lang="ro-RO" sz="2000" b="1" dirty="0">
                <a:solidFill>
                  <a:schemeClr val="bg1"/>
                </a:solidFill>
                <a:latin typeface="Palatino Linotype" panose="02040502050505030304" pitchFamily="18" charset="0"/>
                <a:cs typeface="Times New Roman" panose="02020603050405020304" charset="0"/>
                <a:sym typeface="+mn-ea"/>
              </a:rPr>
              <a:t>â</a:t>
            </a:r>
            <a:r>
              <a:rPr lang="en-US" sz="2000" b="1" dirty="0" err="1">
                <a:solidFill>
                  <a:schemeClr val="bg1"/>
                </a:solidFill>
                <a:latin typeface="Palatino Linotype" panose="02040502050505030304" pitchFamily="18" charset="0"/>
                <a:cs typeface="Times New Roman" panose="02020603050405020304" charset="0"/>
                <a:sym typeface="+mn-ea"/>
              </a:rPr>
              <a:t>nă</a:t>
            </a:r>
            <a:r>
              <a:rPr lang="en-US" sz="2000" b="1" dirty="0">
                <a:solidFill>
                  <a:schemeClr val="bg1"/>
                </a:solidFill>
                <a:latin typeface="Palatino Linotype" panose="02040502050505030304" pitchFamily="18" charset="0"/>
                <a:cs typeface="Times New Roman" panose="02020603050405020304" charset="0"/>
                <a:sym typeface="+mn-ea"/>
              </a:rPr>
              <a:t> </a:t>
            </a:r>
            <a:r>
              <a:rPr lang="ro-RO" sz="2000" b="1" dirty="0">
                <a:solidFill>
                  <a:schemeClr val="bg1"/>
                </a:solidFill>
                <a:latin typeface="Palatino Linotype" panose="02040502050505030304" pitchFamily="18" charset="0"/>
                <a:cs typeface="Times New Roman" panose="02020603050405020304" charset="0"/>
                <a:sym typeface="+mn-ea"/>
              </a:rPr>
              <a:t>în anul următor</a:t>
            </a:r>
            <a:r>
              <a:rPr lang="en-US" sz="2000" b="1" dirty="0">
                <a:solidFill>
                  <a:schemeClr val="bg1"/>
                </a:solidFill>
                <a:latin typeface="Palatino Linotype" panose="02040502050505030304" pitchFamily="18" charset="0"/>
                <a:cs typeface="Times New Roman" panose="02020603050405020304" charset="0"/>
                <a:sym typeface="+mn-ea"/>
              </a:rPr>
              <a:t>.</a:t>
            </a:r>
            <a:endParaRPr lang="en-US" sz="2000" b="1" dirty="0">
              <a:solidFill>
                <a:schemeClr val="bg1"/>
              </a:solidFill>
              <a:latin typeface="Palatino Linotype" panose="02040502050505030304" pitchFamily="18" charset="0"/>
              <a:cs typeface="Times New Roman" panose="02020603050405020304" charset="0"/>
            </a:endParaRPr>
          </a:p>
          <a:p>
            <a:pPr algn="just"/>
            <a:endParaRPr lang="ro-RO" dirty="0"/>
          </a:p>
        </p:txBody>
      </p:sp>
      <p:pic>
        <p:nvPicPr>
          <p:cNvPr id="6" name="Substituent conținut 5" descr="sorcova-2.jpg"/>
          <p:cNvPicPr>
            <a:picLocks noGrp="1" noChangeAspect="1"/>
          </p:cNvPicPr>
          <p:nvPr>
            <p:ph sz="half" idx="2"/>
          </p:nvPr>
        </p:nvPicPr>
        <p:blipFill rotWithShape="1">
          <a:blip r:embed="rId5"/>
          <a:srcRect r="15419"/>
          <a:stretch>
            <a:fillRect/>
          </a:stretch>
        </p:blipFill>
        <p:spPr>
          <a:xfrm>
            <a:off x="318209" y="3477457"/>
            <a:ext cx="2210912" cy="324267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par>
                          <p:cTn id="16" fill="hold">
                            <p:stCondLst>
                              <p:cond delay="60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6500"/>
                            </p:stCondLst>
                            <p:childTnLst>
                              <p:par>
                                <p:cTn id="21" presetID="6"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par>
                          <p:cTn id="24" fill="hold">
                            <p:stCondLst>
                              <p:cond delay="8500"/>
                            </p:stCondLst>
                            <p:childTnLst>
                              <p:par>
                                <p:cTn id="25" presetID="6"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507288" cy="1143000"/>
          </a:xfrm>
        </p:spPr>
        <p:txBody>
          <a:bodyPr>
            <a:noAutofit/>
          </a:bodyPr>
          <a:lstStyle/>
          <a:p>
            <a:r>
              <a:rPr lang="ro-RO" sz="2800"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F</a:t>
            </a:r>
            <a:r>
              <a:rPr lang="vi-VN" sz="2800"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uratul porţilor de la casele cu fete de măritat sau de la prietenii neatenţi</a:t>
            </a:r>
            <a:r>
              <a:rPr lang="vi-VN" sz="2800" dirty="0">
                <a:effectLst>
                  <a:outerShdw blurRad="38100" dist="38100" dir="2700000" algn="tl" rotWithShape="0">
                    <a:srgbClr val="000000">
                      <a:alpha val="43137"/>
                    </a:srgbClr>
                  </a:outerShdw>
                </a:effectLst>
                <a:latin typeface="Palatino Linotype" panose="02040502050505030304" pitchFamily="18" charset="0"/>
                <a:cs typeface="Times New Roman" panose="02020603050405020304" charset="0"/>
              </a:rPr>
              <a:t/>
            </a:r>
            <a:br>
              <a:rPr lang="vi-VN" sz="2800" dirty="0">
                <a:effectLst>
                  <a:outerShdw blurRad="38100" dist="38100" dir="2700000" algn="tl" rotWithShape="0">
                    <a:srgbClr val="000000">
                      <a:alpha val="43137"/>
                    </a:srgbClr>
                  </a:outerShdw>
                </a:effectLst>
                <a:latin typeface="Palatino Linotype" panose="02040502050505030304" pitchFamily="18" charset="0"/>
                <a:cs typeface="Times New Roman" panose="02020603050405020304" charset="0"/>
              </a:rPr>
            </a:br>
            <a:endParaRPr lang="en-US" sz="2800" dirty="0">
              <a:effectLst>
                <a:outerShdw blurRad="38100" dist="38100" dir="2700000" algn="tl" rotWithShape="0">
                  <a:srgbClr val="000000">
                    <a:alpha val="43137"/>
                  </a:srgbClr>
                </a:outerShdw>
              </a:effectLst>
              <a:latin typeface="Palatino Linotype" panose="02040502050505030304" pitchFamily="18" charset="0"/>
              <a:cs typeface="Times New Roman" panose="02020603050405020304" charset="0"/>
            </a:endParaRPr>
          </a:p>
        </p:txBody>
      </p:sp>
      <p:sp>
        <p:nvSpPr>
          <p:cNvPr id="3" name="Content Placeholder 2"/>
          <p:cNvSpPr>
            <a:spLocks noGrp="1"/>
          </p:cNvSpPr>
          <p:nvPr>
            <p:ph idx="1"/>
          </p:nvPr>
        </p:nvSpPr>
        <p:spPr>
          <a:xfrm>
            <a:off x="180769" y="1588416"/>
            <a:ext cx="5111311" cy="4432872"/>
          </a:xfrm>
        </p:spPr>
        <p:txBody>
          <a:bodyPr>
            <a:normAutofit/>
          </a:bodyPr>
          <a:lstStyle/>
          <a:p>
            <a:pPr marL="137160" indent="0" algn="just">
              <a:buNone/>
            </a:pPr>
            <a:r>
              <a:rPr lang="ro-RO" sz="2000" b="1" dirty="0">
                <a:solidFill>
                  <a:schemeClr val="bg1"/>
                </a:solidFill>
                <a:latin typeface="Palatino Linotype" panose="02040502050505030304" pitchFamily="18" charset="0"/>
                <a:sym typeface="+mn-ea"/>
              </a:rPr>
              <a:t>	</a:t>
            </a:r>
            <a:r>
              <a:rPr lang="vi-VN" sz="2000" b="1" dirty="0">
                <a:solidFill>
                  <a:schemeClr val="bg1"/>
                </a:solidFill>
                <a:latin typeface="Palatino Linotype" panose="02040502050505030304" pitchFamily="18" charset="0"/>
                <a:sym typeface="+mn-ea"/>
              </a:rPr>
              <a:t>În </a:t>
            </a:r>
            <a:r>
              <a:rPr lang="ro-RO" sz="2000" b="1" dirty="0">
                <a:solidFill>
                  <a:schemeClr val="bg1"/>
                </a:solidFill>
                <a:latin typeface="Palatino Linotype" panose="02040502050505030304" pitchFamily="18" charset="0"/>
                <a:sym typeface="+mn-ea"/>
              </a:rPr>
              <a:t>sate</a:t>
            </a:r>
            <a:r>
              <a:rPr lang="en-US" altLang="ro-RO" sz="2000" b="1" dirty="0">
                <a:solidFill>
                  <a:schemeClr val="bg1"/>
                </a:solidFill>
                <a:latin typeface="Palatino Linotype" panose="02040502050505030304" pitchFamily="18" charset="0"/>
                <a:sym typeface="+mn-ea"/>
              </a:rPr>
              <a:t>le din comuna</a:t>
            </a:r>
            <a:r>
              <a:rPr lang="vi-VN" sz="2000" b="1" dirty="0">
                <a:solidFill>
                  <a:schemeClr val="bg1"/>
                </a:solidFill>
                <a:latin typeface="Palatino Linotype" panose="02040502050505030304" pitchFamily="18" charset="0"/>
                <a:sym typeface="+mn-ea"/>
              </a:rPr>
              <a:t>  </a:t>
            </a:r>
            <a:r>
              <a:rPr lang="ro-RO" sz="2000" b="1" dirty="0">
                <a:solidFill>
                  <a:schemeClr val="bg1"/>
                </a:solidFill>
                <a:latin typeface="Palatino Linotype" panose="02040502050505030304" pitchFamily="18" charset="0"/>
                <a:sym typeface="+mn-ea"/>
              </a:rPr>
              <a:t>Gurghiu</a:t>
            </a:r>
            <a:r>
              <a:rPr lang="vi-VN" sz="2000" b="1" dirty="0">
                <a:solidFill>
                  <a:schemeClr val="bg1"/>
                </a:solidFill>
                <a:latin typeface="Palatino Linotype" panose="02040502050505030304" pitchFamily="18" charset="0"/>
                <a:sym typeface="+mn-ea"/>
              </a:rPr>
              <a:t>, </a:t>
            </a:r>
            <a:r>
              <a:rPr lang="ro-RO" sz="2000" b="1" dirty="0">
                <a:solidFill>
                  <a:schemeClr val="bg1"/>
                </a:solidFill>
                <a:latin typeface="Palatino Linotype" panose="02040502050505030304" pitchFamily="18" charset="0"/>
                <a:sym typeface="+mn-ea"/>
              </a:rPr>
              <a:t>Cașva, Orșova, Comori</a:t>
            </a:r>
            <a:r>
              <a:rPr lang="vi-VN" sz="2000" b="1" dirty="0">
                <a:solidFill>
                  <a:schemeClr val="bg1"/>
                </a:solidFill>
                <a:latin typeface="Palatino Linotype" panose="02040502050505030304" pitchFamily="18" charset="0"/>
              </a:rPr>
              <a:t> în noaptea de </a:t>
            </a:r>
            <a:r>
              <a:rPr lang="en-US" sz="2000" b="1" dirty="0" err="1">
                <a:solidFill>
                  <a:schemeClr val="bg1"/>
                </a:solidFill>
                <a:latin typeface="Palatino Linotype" panose="02040502050505030304" pitchFamily="18" charset="0"/>
              </a:rPr>
              <a:t>Bobotea</a:t>
            </a:r>
            <a:r>
              <a:rPr lang="ro-RO" sz="2000" b="1" dirty="0">
                <a:solidFill>
                  <a:schemeClr val="bg1"/>
                </a:solidFill>
                <a:latin typeface="Palatino Linotype" panose="02040502050505030304" pitchFamily="18" charset="0"/>
              </a:rPr>
              <a:t>ză</a:t>
            </a:r>
            <a:r>
              <a:rPr lang="vi-VN" sz="2000" b="1" dirty="0">
                <a:solidFill>
                  <a:schemeClr val="bg1"/>
                </a:solidFill>
                <a:latin typeface="Palatino Linotype" panose="02040502050505030304" pitchFamily="18" charset="0"/>
              </a:rPr>
              <a:t> </a:t>
            </a:r>
            <a:r>
              <a:rPr lang="en-US" altLang="vi-VN" sz="2000" b="1" dirty="0">
                <a:solidFill>
                  <a:schemeClr val="bg1"/>
                </a:solidFill>
                <a:latin typeface="Palatino Linotype" panose="02040502050505030304" pitchFamily="18" charset="0"/>
              </a:rPr>
              <a:t>are loc</a:t>
            </a:r>
            <a:r>
              <a:rPr lang="ro-RO" altLang="vi-VN" sz="2000" b="1" dirty="0">
                <a:solidFill>
                  <a:schemeClr val="bg1"/>
                </a:solidFill>
                <a:latin typeface="Palatino Linotype" panose="02040502050505030304" pitchFamily="18" charset="0"/>
              </a:rPr>
              <a:t> </a:t>
            </a:r>
            <a:r>
              <a:rPr lang="vi-VN" sz="2000" b="1" dirty="0">
                <a:solidFill>
                  <a:schemeClr val="bg1"/>
                </a:solidFill>
                <a:latin typeface="Palatino Linotype" panose="02040502050505030304" pitchFamily="18" charset="0"/>
              </a:rPr>
              <a:t>„</a:t>
            </a:r>
            <a:r>
              <a:rPr lang="vi-VN" sz="2000" b="1" dirty="0">
                <a:solidFill>
                  <a:srgbClr val="C00000"/>
                </a:solidFill>
                <a:latin typeface="Palatino Linotype" panose="02040502050505030304" pitchFamily="18" charset="0"/>
              </a:rPr>
              <a:t>furatul porţilor</a:t>
            </a:r>
            <a:r>
              <a:rPr lang="ro-RO" sz="2000" b="1" dirty="0">
                <a:solidFill>
                  <a:schemeClr val="bg1"/>
                </a:solidFill>
                <a:latin typeface="Palatino Linotype" panose="02040502050505030304" pitchFamily="18" charset="0"/>
              </a:rPr>
              <a:t>”, </a:t>
            </a:r>
            <a:r>
              <a:rPr lang="vi-VN" sz="2000" b="1" dirty="0">
                <a:solidFill>
                  <a:schemeClr val="bg1"/>
                </a:solidFill>
                <a:latin typeface="Palatino Linotype" panose="02040502050505030304" pitchFamily="18" charset="0"/>
              </a:rPr>
              <a:t>cete de flăcăi fur</a:t>
            </a:r>
            <a:r>
              <a:rPr lang="ro-RO" sz="2000" b="1" dirty="0">
                <a:solidFill>
                  <a:schemeClr val="bg1"/>
                </a:solidFill>
                <a:latin typeface="Palatino Linotype" panose="02040502050505030304" pitchFamily="18" charset="0"/>
              </a:rPr>
              <a:t>ă</a:t>
            </a:r>
            <a:r>
              <a:rPr lang="vi-VN" sz="2000" b="1" dirty="0">
                <a:solidFill>
                  <a:schemeClr val="bg1"/>
                </a:solidFill>
                <a:latin typeface="Palatino Linotype" panose="02040502050505030304" pitchFamily="18" charset="0"/>
              </a:rPr>
              <a:t> porţile caselor unde locu</a:t>
            </a:r>
            <a:r>
              <a:rPr lang="ro-RO" altLang="vi-VN" sz="2000" b="1" dirty="0">
                <a:solidFill>
                  <a:schemeClr val="bg1"/>
                </a:solidFill>
                <a:latin typeface="Palatino Linotype" panose="02040502050505030304" pitchFamily="18" charset="0"/>
              </a:rPr>
              <a:t>iesc</a:t>
            </a:r>
            <a:r>
              <a:rPr lang="vi-VN" sz="2000" b="1" dirty="0">
                <a:solidFill>
                  <a:schemeClr val="bg1"/>
                </a:solidFill>
                <a:latin typeface="Palatino Linotype" panose="02040502050505030304" pitchFamily="18" charset="0"/>
              </a:rPr>
              <a:t> fete mândre, de măritat. Părinţii acestora încep apoi căutarea porţilor şi înce</a:t>
            </a:r>
            <a:r>
              <a:rPr lang="ro-RO" altLang="vi-VN" sz="2000" b="1" dirty="0">
                <a:solidFill>
                  <a:schemeClr val="bg1"/>
                </a:solidFill>
                <a:latin typeface="Palatino Linotype" panose="02040502050505030304" pitchFamily="18" charset="0"/>
              </a:rPr>
              <a:t>arcă </a:t>
            </a:r>
            <a:r>
              <a:rPr lang="vi-VN" sz="2000" b="1" dirty="0">
                <a:solidFill>
                  <a:schemeClr val="bg1"/>
                </a:solidFill>
                <a:latin typeface="Palatino Linotype" panose="02040502050505030304" pitchFamily="18" charset="0"/>
              </a:rPr>
              <a:t>să îi ademenească pe feciori cu mâncare şi băutură sau chiar cu bani, pentru a afla unde au fost ascunse. Gestul flăcăilor era un îndemn de a deschide porţile pentru peţitori. </a:t>
            </a:r>
          </a:p>
          <a:p>
            <a:pPr algn="just"/>
            <a:endParaRPr lang="en-US" sz="2000" dirty="0">
              <a:latin typeface="Palatino Linotype" panose="02040502050505030304" pitchFamily="18" charset="0"/>
            </a:endParaRPr>
          </a:p>
        </p:txBody>
      </p:sp>
      <p:pic>
        <p:nvPicPr>
          <p:cNvPr id="1026" name="Picture 2" descr="Tradiţie la Suceava: Furatul porţilor în ajunul Sfântului Andrei |  SuceavaNews.ro"/>
          <p:cNvPicPr>
            <a:picLocks noChangeAspect="1" noChangeArrowheads="1"/>
          </p:cNvPicPr>
          <p:nvPr/>
        </p:nvPicPr>
        <p:blipFill rotWithShape="1">
          <a:blip r:embed="rId3">
            <a:extLst>
              <a:ext uri="{28A0092B-C50C-407E-A947-70E740481C1C}">
                <a14:useLocalDpi xmlns:a14="http://schemas.microsoft.com/office/drawing/2010/main" val="0"/>
              </a:ext>
            </a:extLst>
          </a:blip>
          <a:srcRect r="39726"/>
          <a:stretch>
            <a:fillRect/>
          </a:stretch>
        </p:blipFill>
        <p:spPr bwMode="auto">
          <a:xfrm>
            <a:off x="5652120" y="1532572"/>
            <a:ext cx="3168352"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AutoShape 4" descr="Doi tineri din Glod s-au ales cu dosare penale după ce au furat poarta unei  consătene, conform obiceiurilor din ajunul Bobotezei - Stiri Maram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6" descr="Doi tineri din Glod s-au ales cu dosare penale după ce au furat poarta unei  consătene, conform obiceiurilor din ajunul Bobotezei - Stiri Maram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8" descr="Doi tineri din Glod s-au ales cu dosare penale după ce au furat poarta unei  consătene, conform obiceiurilor din ajunul Bobotezei - Stiri Maramu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4300"/>
                            </p:stCondLst>
                            <p:childTnLst>
                              <p:par>
                                <p:cTn id="12" presetID="34" presetClass="emph" presetSubtype="0" fill="hold"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childTnLst>
                          </p:cTn>
                        </p:par>
                        <p:par>
                          <p:cTn id="18" fill="hold">
                            <p:stCondLst>
                              <p:cond delay="25549"/>
                            </p:stCondLst>
                            <p:childTnLst>
                              <p:par>
                                <p:cTn id="19" presetID="26"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80">
                                          <p:stCondLst>
                                            <p:cond delay="0"/>
                                          </p:stCondLst>
                                        </p:cTn>
                                        <p:tgtEl>
                                          <p:spTgt spid="1026"/>
                                        </p:tgtEl>
                                      </p:cBhvr>
                                    </p:animEffect>
                                    <p:anim calcmode="lin" valueType="num">
                                      <p:cBhvr>
                                        <p:cTn id="2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7" dur="26">
                                          <p:stCondLst>
                                            <p:cond delay="650"/>
                                          </p:stCondLst>
                                        </p:cTn>
                                        <p:tgtEl>
                                          <p:spTgt spid="1026"/>
                                        </p:tgtEl>
                                      </p:cBhvr>
                                      <p:to x="100000" y="60000"/>
                                    </p:animScale>
                                    <p:animScale>
                                      <p:cBhvr>
                                        <p:cTn id="28" dur="166" decel="50000">
                                          <p:stCondLst>
                                            <p:cond delay="676"/>
                                          </p:stCondLst>
                                        </p:cTn>
                                        <p:tgtEl>
                                          <p:spTgt spid="1026"/>
                                        </p:tgtEl>
                                      </p:cBhvr>
                                      <p:to x="100000" y="100000"/>
                                    </p:animScale>
                                    <p:animScale>
                                      <p:cBhvr>
                                        <p:cTn id="29" dur="26">
                                          <p:stCondLst>
                                            <p:cond delay="1312"/>
                                          </p:stCondLst>
                                        </p:cTn>
                                        <p:tgtEl>
                                          <p:spTgt spid="1026"/>
                                        </p:tgtEl>
                                      </p:cBhvr>
                                      <p:to x="100000" y="80000"/>
                                    </p:animScale>
                                    <p:animScale>
                                      <p:cBhvr>
                                        <p:cTn id="30" dur="166" decel="50000">
                                          <p:stCondLst>
                                            <p:cond delay="1338"/>
                                          </p:stCondLst>
                                        </p:cTn>
                                        <p:tgtEl>
                                          <p:spTgt spid="1026"/>
                                        </p:tgtEl>
                                      </p:cBhvr>
                                      <p:to x="100000" y="100000"/>
                                    </p:animScale>
                                    <p:animScale>
                                      <p:cBhvr>
                                        <p:cTn id="31" dur="26">
                                          <p:stCondLst>
                                            <p:cond delay="1642"/>
                                          </p:stCondLst>
                                        </p:cTn>
                                        <p:tgtEl>
                                          <p:spTgt spid="1026"/>
                                        </p:tgtEl>
                                      </p:cBhvr>
                                      <p:to x="100000" y="90000"/>
                                    </p:animScale>
                                    <p:animScale>
                                      <p:cBhvr>
                                        <p:cTn id="32" dur="166" decel="50000">
                                          <p:stCondLst>
                                            <p:cond delay="1668"/>
                                          </p:stCondLst>
                                        </p:cTn>
                                        <p:tgtEl>
                                          <p:spTgt spid="1026"/>
                                        </p:tgtEl>
                                      </p:cBhvr>
                                      <p:to x="100000" y="100000"/>
                                    </p:animScale>
                                    <p:animScale>
                                      <p:cBhvr>
                                        <p:cTn id="33" dur="26">
                                          <p:stCondLst>
                                            <p:cond delay="1808"/>
                                          </p:stCondLst>
                                        </p:cTn>
                                        <p:tgtEl>
                                          <p:spTgt spid="1026"/>
                                        </p:tgtEl>
                                      </p:cBhvr>
                                      <p:to x="100000" y="95000"/>
                                    </p:animScale>
                                    <p:animScale>
                                      <p:cBhvr>
                                        <p:cTn id="34"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reptunghi 1"/>
          <p:cNvSpPr/>
          <p:nvPr/>
        </p:nvSpPr>
        <p:spPr>
          <a:xfrm>
            <a:off x="0" y="1135772"/>
            <a:ext cx="5652120" cy="3785652"/>
          </a:xfrm>
          <a:prstGeom prst="rect">
            <a:avLst/>
          </a:prstGeom>
        </p:spPr>
        <p:txBody>
          <a:bodyPr wrap="square">
            <a:spAutoFit/>
          </a:bodyPr>
          <a:lstStyle/>
          <a:p>
            <a:pPr marL="137160" indent="0" algn="just">
              <a:buNone/>
            </a:pPr>
            <a:r>
              <a:rPr lang="ro-RO"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Cunoa</a:t>
            </a:r>
            <a:r>
              <a:rPr lang="ro-RO" sz="2000" b="1" dirty="0" err="1">
                <a:solidFill>
                  <a:srgbClr val="C00000"/>
                </a:solidFill>
                <a:latin typeface="Palatino Linotype" panose="02040502050505030304" pitchFamily="18" charset="0"/>
                <a:cs typeface="Times New Roman" panose="02020603050405020304" charset="0"/>
              </a:rPr>
              <a:t>șterea</a:t>
            </a:r>
            <a:r>
              <a:rPr lang="ro-RO" sz="2000" b="1" dirty="0">
                <a:solidFill>
                  <a:srgbClr val="C00000"/>
                </a:solidFill>
                <a:latin typeface="Palatino Linotype" panose="02040502050505030304" pitchFamily="18" charset="0"/>
                <a:cs typeface="Times New Roman" panose="02020603050405020304" charset="0"/>
              </a:rPr>
              <a:t>, respectarea și transmiterea elementelor patrimoniului viu apare astăzi ca o necesitate vitală în viața, identitatea și destinul neamului nostru.</a:t>
            </a:r>
          </a:p>
          <a:p>
            <a:pPr marL="137160" indent="0" algn="just">
              <a:buNone/>
            </a:pPr>
            <a:r>
              <a:rPr lang="ro-RO" sz="2000" b="1" dirty="0">
                <a:solidFill>
                  <a:srgbClr val="C00000"/>
                </a:solidFill>
                <a:latin typeface="Palatino Linotype" panose="02040502050505030304" pitchFamily="18" charset="0"/>
                <a:cs typeface="Times New Roman" panose="02020603050405020304" charset="0"/>
              </a:rPr>
              <a:t>       A ne apropia cu pasiune, dragoste, respect, bucurie  și profesionalism de cultura și civilizația tradițională înseamnă a examina atent valorile transmise de-a lungul anilor , înseamnă a ne pune în relație directă cu rădăcinile noastre, a ne cunoaște mai profund pe noi înșine și astfel putem găsi acele elemente care ne deosebesc, ne fac autentici.</a:t>
            </a:r>
            <a:endParaRPr lang="ro-RO" sz="2000" dirty="0">
              <a:latin typeface="Palatino Linotype" panose="02040502050505030304" pitchFamily="18" charset="0"/>
              <a:cs typeface="Times New Roman" panose="02020603050405020304" charset="0"/>
            </a:endParaRPr>
          </a:p>
        </p:txBody>
      </p:sp>
      <p:pic>
        <p:nvPicPr>
          <p:cNvPr id="3" name="Imagine 2" descr="poza brad.jpg"/>
          <p:cNvPicPr>
            <a:picLocks noChangeAspect="1"/>
          </p:cNvPicPr>
          <p:nvPr/>
        </p:nvPicPr>
        <p:blipFill>
          <a:blip r:embed="rId3" cstate="print"/>
          <a:stretch>
            <a:fillRect/>
          </a:stretch>
        </p:blipFill>
        <p:spPr>
          <a:xfrm>
            <a:off x="5868144" y="878230"/>
            <a:ext cx="2880320" cy="46085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4000" dirty="0">
                <a:effectLst>
                  <a:outerShdw blurRad="38100" dist="38100" dir="2700000" algn="tl">
                    <a:srgbClr val="000000">
                      <a:alpha val="43137"/>
                    </a:srgbClr>
                  </a:outerShdw>
                </a:effectLst>
                <a:latin typeface="Times New Roman" panose="02020603050405020304" charset="0"/>
                <a:cs typeface="Times New Roman" panose="02020603050405020304" charset="0"/>
              </a:rPr>
              <a:t>GRĂDINIȚA</a:t>
            </a:r>
            <a:r>
              <a:rPr lang="ro-RO" sz="4000" dirty="0">
                <a:latin typeface="Times New Roman" panose="02020603050405020304" charset="0"/>
                <a:cs typeface="Times New Roman" panose="02020603050405020304" charset="0"/>
              </a:rPr>
              <a:t> GURGHIU</a:t>
            </a:r>
            <a:br>
              <a:rPr lang="ro-RO" sz="4000" dirty="0">
                <a:latin typeface="Times New Roman" panose="02020603050405020304" charset="0"/>
                <a:cs typeface="Times New Roman" panose="02020603050405020304" charset="0"/>
              </a:rPr>
            </a:br>
            <a:r>
              <a:rPr lang="ro-RO" sz="4000" dirty="0">
                <a:latin typeface="Times New Roman" panose="02020603050405020304" charset="0"/>
                <a:cs typeface="Times New Roman" panose="02020603050405020304" charset="0"/>
              </a:rPr>
              <a:t>09 DECEMBRIE 2022</a:t>
            </a:r>
            <a:endParaRPr lang="en-US" sz="4000"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lstStyle/>
          <a:p>
            <a:pPr marL="137160" indent="0" algn="ctr">
              <a:buNone/>
            </a:pPr>
            <a:endParaRPr lang="ro-RO" altLang="en-US" dirty="0"/>
          </a:p>
          <a:p>
            <a:pPr marL="137160" indent="0" algn="ctr">
              <a:buNone/>
            </a:pPr>
            <a:endParaRPr lang="ro-RO" altLang="en-US" dirty="0"/>
          </a:p>
          <a:p>
            <a:pPr marL="137160" indent="0" algn="ctr">
              <a:buNone/>
            </a:pPr>
            <a:endParaRPr lang="ro-RO" altLang="en-US" dirty="0"/>
          </a:p>
          <a:p>
            <a:pPr marL="137160" indent="0" algn="ctr">
              <a:buNone/>
            </a:pPr>
            <a:r>
              <a:rPr lang="ro-RO" altLang="en-US" sz="7200" b="1" dirty="0">
                <a:solidFill>
                  <a:schemeClr val="bg1"/>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VĂ MULȚUMIM!!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heel(1)">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l"/>
            <a:r>
              <a:rPr lang="en-US" sz="2220" dirty="0"/>
              <a:t/>
            </a:r>
            <a:br>
              <a:rPr lang="en-US" sz="2220" dirty="0"/>
            </a:br>
            <a:r>
              <a:rPr lang="en-US" sz="2220" dirty="0"/>
              <a:t/>
            </a:r>
            <a:br>
              <a:rPr lang="en-US" sz="2220" dirty="0"/>
            </a:br>
            <a:r>
              <a:rPr lang="en-US" sz="2220" dirty="0"/>
              <a:t> </a:t>
            </a:r>
            <a:br>
              <a:rPr lang="en-US" sz="2220" dirty="0"/>
            </a:br>
            <a:r>
              <a:rPr lang="en-US" sz="2220" dirty="0"/>
              <a:t/>
            </a:r>
            <a:br>
              <a:rPr lang="en-US" sz="2220" dirty="0"/>
            </a:br>
            <a:r>
              <a:rPr lang="en-US" sz="2220" dirty="0">
                <a:latin typeface="Times New Roman" panose="02020603050405020304" charset="0"/>
                <a:cs typeface="Times New Roman" panose="02020603050405020304" charset="0"/>
              </a:rPr>
              <a:t/>
            </a:r>
            <a:br>
              <a:rPr lang="en-US" sz="2220" dirty="0">
                <a:latin typeface="Times New Roman" panose="02020603050405020304" charset="0"/>
                <a:cs typeface="Times New Roman" panose="02020603050405020304" charset="0"/>
              </a:rPr>
            </a:br>
            <a:r>
              <a:rPr lang="en-US" sz="2200" dirty="0">
                <a:solidFill>
                  <a:srgbClr val="C00000"/>
                </a:solidFill>
                <a:effectLst/>
                <a:latin typeface="Palatino Linotype" panose="02040502050505030304" pitchFamily="18" charset="0"/>
                <a:cs typeface="Times New Roman" panose="02020603050405020304" charset="0"/>
              </a:rPr>
              <a:t>COORDONATOR:</a:t>
            </a:r>
            <a:br>
              <a:rPr lang="en-US" sz="2200" dirty="0">
                <a:solidFill>
                  <a:srgbClr val="C00000"/>
                </a:solidFill>
                <a:effectLst/>
                <a:latin typeface="Palatino Linotype" panose="02040502050505030304" pitchFamily="18" charset="0"/>
                <a:cs typeface="Times New Roman" panose="02020603050405020304" charset="0"/>
              </a:rPr>
            </a:br>
            <a:r>
              <a:rPr lang="en-US" sz="2200" i="1" dirty="0" err="1">
                <a:solidFill>
                  <a:srgbClr val="C00000"/>
                </a:solidFill>
                <a:effectLst/>
                <a:latin typeface="Palatino Linotype" panose="02040502050505030304" pitchFamily="18" charset="0"/>
                <a:cs typeface="Times New Roman" panose="02020603050405020304" charset="0"/>
              </a:rPr>
              <a:t>Inspectoratul</a:t>
            </a:r>
            <a:r>
              <a:rPr lang="en-US" sz="2200" i="1" dirty="0">
                <a:solidFill>
                  <a:srgbClr val="C00000"/>
                </a:solidFill>
                <a:effectLst/>
                <a:latin typeface="Palatino Linotype" panose="02040502050505030304" pitchFamily="18" charset="0"/>
                <a:cs typeface="Times New Roman" panose="02020603050405020304" charset="0"/>
              </a:rPr>
              <a:t> </a:t>
            </a:r>
            <a:r>
              <a:rPr lang="en-US" sz="2200" i="1" dirty="0" err="1">
                <a:solidFill>
                  <a:srgbClr val="C00000"/>
                </a:solidFill>
                <a:effectLst/>
                <a:latin typeface="Palatino Linotype" panose="02040502050505030304" pitchFamily="18" charset="0"/>
                <a:cs typeface="Times New Roman" panose="02020603050405020304" charset="0"/>
              </a:rPr>
              <a:t>Școlar</a:t>
            </a:r>
            <a:r>
              <a:rPr lang="en-US" sz="2200" i="1" dirty="0">
                <a:solidFill>
                  <a:srgbClr val="C00000"/>
                </a:solidFill>
                <a:effectLst/>
                <a:latin typeface="Palatino Linotype" panose="02040502050505030304" pitchFamily="18" charset="0"/>
                <a:cs typeface="Times New Roman" panose="02020603050405020304" charset="0"/>
              </a:rPr>
              <a:t> </a:t>
            </a:r>
            <a:r>
              <a:rPr lang="en-US" sz="2200" i="1" dirty="0" err="1">
                <a:solidFill>
                  <a:srgbClr val="C00000"/>
                </a:solidFill>
                <a:effectLst/>
                <a:latin typeface="Palatino Linotype" panose="02040502050505030304" pitchFamily="18" charset="0"/>
                <a:cs typeface="Times New Roman" panose="02020603050405020304" charset="0"/>
              </a:rPr>
              <a:t>Județean</a:t>
            </a:r>
            <a:r>
              <a:rPr lang="en-US" sz="2200" i="1" dirty="0">
                <a:solidFill>
                  <a:srgbClr val="C00000"/>
                </a:solidFill>
                <a:effectLst/>
                <a:latin typeface="Palatino Linotype" panose="02040502050505030304" pitchFamily="18" charset="0"/>
                <a:cs typeface="Times New Roman" panose="02020603050405020304" charset="0"/>
              </a:rPr>
              <a:t> </a:t>
            </a:r>
            <a:r>
              <a:rPr lang="en-US" sz="2200" i="1" dirty="0" err="1">
                <a:solidFill>
                  <a:srgbClr val="C00000"/>
                </a:solidFill>
                <a:effectLst/>
                <a:latin typeface="Palatino Linotype" panose="02040502050505030304" pitchFamily="18" charset="0"/>
                <a:cs typeface="Times New Roman" panose="02020603050405020304" charset="0"/>
              </a:rPr>
              <a:t>Mureș</a:t>
            </a:r>
            <a:r>
              <a:rPr lang="en-US" sz="2200" i="1" dirty="0">
                <a:solidFill>
                  <a:srgbClr val="C00000"/>
                </a:solidFill>
                <a:effectLst/>
                <a:latin typeface="Palatino Linotype" panose="02040502050505030304" pitchFamily="18" charset="0"/>
                <a:cs typeface="Times New Roman" panose="02020603050405020304" charset="0"/>
              </a:rPr>
              <a:t>             </a:t>
            </a:r>
            <a:br>
              <a:rPr lang="en-US" sz="2200" i="1" dirty="0">
                <a:solidFill>
                  <a:srgbClr val="C00000"/>
                </a:solidFill>
                <a:effectLst/>
                <a:latin typeface="Palatino Linotype" panose="02040502050505030304" pitchFamily="18" charset="0"/>
                <a:cs typeface="Times New Roman" panose="02020603050405020304" charset="0"/>
              </a:rPr>
            </a:br>
            <a:r>
              <a:rPr lang="en-US" sz="2200" i="1" dirty="0">
                <a:solidFill>
                  <a:srgbClr val="C00000"/>
                </a:solidFill>
                <a:effectLst/>
                <a:latin typeface="Palatino Linotype" panose="02040502050505030304" pitchFamily="18" charset="0"/>
                <a:cs typeface="Times New Roman" panose="02020603050405020304" charset="0"/>
              </a:rPr>
              <a:t>Inspector </a:t>
            </a:r>
            <a:r>
              <a:rPr lang="en-US" sz="2200" i="1" dirty="0" err="1">
                <a:solidFill>
                  <a:srgbClr val="C00000"/>
                </a:solidFill>
                <a:effectLst/>
                <a:latin typeface="Palatino Linotype" panose="02040502050505030304" pitchFamily="18" charset="0"/>
                <a:cs typeface="Times New Roman" panose="02020603050405020304" charset="0"/>
              </a:rPr>
              <a:t>pentru</a:t>
            </a:r>
            <a:r>
              <a:rPr lang="en-US" sz="2200" i="1" dirty="0">
                <a:solidFill>
                  <a:srgbClr val="C00000"/>
                </a:solidFill>
                <a:effectLst/>
                <a:latin typeface="Palatino Linotype" panose="02040502050505030304" pitchFamily="18" charset="0"/>
                <a:cs typeface="Times New Roman" panose="02020603050405020304" charset="0"/>
              </a:rPr>
              <a:t> </a:t>
            </a:r>
            <a:r>
              <a:rPr lang="en-US" sz="2200" i="1" dirty="0" err="1">
                <a:solidFill>
                  <a:srgbClr val="C00000"/>
                </a:solidFill>
                <a:effectLst/>
                <a:latin typeface="Palatino Linotype" panose="02040502050505030304" pitchFamily="18" charset="0"/>
                <a:cs typeface="Times New Roman" panose="02020603050405020304" charset="0"/>
              </a:rPr>
              <a:t>educație</a:t>
            </a:r>
            <a:r>
              <a:rPr lang="en-US" sz="2200" i="1" dirty="0">
                <a:solidFill>
                  <a:srgbClr val="C00000"/>
                </a:solidFill>
                <a:effectLst/>
                <a:latin typeface="Palatino Linotype" panose="02040502050505030304" pitchFamily="18" charset="0"/>
                <a:cs typeface="Times New Roman" panose="02020603050405020304" charset="0"/>
              </a:rPr>
              <a:t> </a:t>
            </a:r>
            <a:r>
              <a:rPr lang="en-US" sz="2200" i="1" dirty="0" err="1">
                <a:solidFill>
                  <a:srgbClr val="C00000"/>
                </a:solidFill>
                <a:effectLst/>
                <a:latin typeface="Palatino Linotype" panose="02040502050505030304" pitchFamily="18" charset="0"/>
                <a:cs typeface="Times New Roman" panose="02020603050405020304" charset="0"/>
              </a:rPr>
              <a:t>timpurie</a:t>
            </a:r>
            <a:r>
              <a:rPr lang="en-US" sz="2200" i="1" dirty="0">
                <a:solidFill>
                  <a:srgbClr val="C00000"/>
                </a:solidFill>
                <a:effectLst/>
                <a:latin typeface="Palatino Linotype" panose="02040502050505030304" pitchFamily="18" charset="0"/>
                <a:cs typeface="Times New Roman" panose="02020603050405020304" charset="0"/>
              </a:rPr>
              <a:t> Prof. GROS MARIA RAMONA</a:t>
            </a:r>
            <a:br>
              <a:rPr lang="en-US" sz="2200" i="1" dirty="0">
                <a:solidFill>
                  <a:srgbClr val="C00000"/>
                </a:solidFill>
                <a:effectLst/>
                <a:latin typeface="Palatino Linotype" panose="02040502050505030304" pitchFamily="18" charset="0"/>
                <a:cs typeface="Times New Roman" panose="02020603050405020304" charset="0"/>
              </a:rPr>
            </a:br>
            <a:r>
              <a:rPr lang="en-US" sz="2200" i="1" dirty="0">
                <a:solidFill>
                  <a:srgbClr val="C00000"/>
                </a:solidFill>
                <a:effectLst/>
                <a:latin typeface="Palatino Linotype" panose="02040502050505030304" pitchFamily="18" charset="0"/>
                <a:cs typeface="Times New Roman" panose="02020603050405020304" charset="0"/>
              </a:rPr>
              <a:t>RESPONSABILI CERC PEDAGOGIC:</a:t>
            </a:r>
            <a:br>
              <a:rPr lang="en-US" sz="2200" i="1" dirty="0">
                <a:solidFill>
                  <a:srgbClr val="C00000"/>
                </a:solidFill>
                <a:effectLst/>
                <a:latin typeface="Palatino Linotype" panose="02040502050505030304" pitchFamily="18" charset="0"/>
                <a:cs typeface="Times New Roman" panose="02020603050405020304" charset="0"/>
              </a:rPr>
            </a:br>
            <a:r>
              <a:rPr lang="en-US" sz="2200" i="1" dirty="0">
                <a:solidFill>
                  <a:srgbClr val="C00000"/>
                </a:solidFill>
                <a:effectLst/>
                <a:latin typeface="Palatino Linotype" panose="02040502050505030304" pitchFamily="18" charset="0"/>
                <a:cs typeface="Times New Roman" panose="02020603050405020304" charset="0"/>
              </a:rPr>
              <a:t>Director:  Prof .TONCEAN ANCA – </a:t>
            </a:r>
            <a:r>
              <a:rPr lang="en-US" sz="2200" i="1" dirty="0" err="1">
                <a:solidFill>
                  <a:srgbClr val="C00000"/>
                </a:solidFill>
                <a:effectLst/>
                <a:latin typeface="Palatino Linotype" panose="02040502050505030304" pitchFamily="18" charset="0"/>
                <a:cs typeface="Times New Roman" panose="02020603050405020304" charset="0"/>
              </a:rPr>
              <a:t>Grădinița</a:t>
            </a:r>
            <a:r>
              <a:rPr lang="en-US" sz="2200" i="1" dirty="0">
                <a:solidFill>
                  <a:srgbClr val="C00000"/>
                </a:solidFill>
                <a:effectLst/>
                <a:latin typeface="Palatino Linotype" panose="02040502050505030304" pitchFamily="18" charset="0"/>
                <a:cs typeface="Times New Roman" panose="02020603050405020304" charset="0"/>
              </a:rPr>
              <a:t> P.P.</a:t>
            </a:r>
            <a:r>
              <a:rPr lang="ro-RO" sz="2200" i="1" dirty="0">
                <a:solidFill>
                  <a:srgbClr val="C00000"/>
                </a:solidFill>
                <a:effectLst/>
                <a:latin typeface="Palatino Linotype" panose="02040502050505030304" pitchFamily="18" charset="0"/>
                <a:cs typeface="Times New Roman" panose="02020603050405020304" charset="0"/>
              </a:rPr>
              <a:t> </a:t>
            </a:r>
            <a:r>
              <a:rPr lang="en-US" sz="2200" i="1" dirty="0">
                <a:solidFill>
                  <a:srgbClr val="C00000"/>
                </a:solidFill>
                <a:effectLst/>
                <a:latin typeface="Palatino Linotype" panose="02040502050505030304" pitchFamily="18" charset="0"/>
                <a:cs typeface="Times New Roman" panose="02020603050405020304" charset="0"/>
              </a:rPr>
              <a:t>N</a:t>
            </a:r>
            <a:r>
              <a:rPr lang="ro-RO" sz="2200" i="1" dirty="0">
                <a:solidFill>
                  <a:srgbClr val="C00000"/>
                </a:solidFill>
                <a:effectLst/>
                <a:latin typeface="Palatino Linotype" panose="02040502050505030304" pitchFamily="18" charset="0"/>
                <a:cs typeface="Times New Roman" panose="02020603050405020304" charset="0"/>
              </a:rPr>
              <a:t>r</a:t>
            </a:r>
            <a:r>
              <a:rPr lang="en-US" sz="2200" i="1" dirty="0">
                <a:solidFill>
                  <a:srgbClr val="C00000"/>
                </a:solidFill>
                <a:effectLst/>
                <a:latin typeface="Palatino Linotype" panose="02040502050505030304" pitchFamily="18" charset="0"/>
                <a:cs typeface="Times New Roman" panose="02020603050405020304" charset="0"/>
              </a:rPr>
              <a:t>.4 </a:t>
            </a:r>
            <a:r>
              <a:rPr lang="en-US" sz="2200" i="1" dirty="0" err="1">
                <a:solidFill>
                  <a:srgbClr val="C00000"/>
                </a:solidFill>
                <a:effectLst/>
                <a:latin typeface="Palatino Linotype" panose="02040502050505030304" pitchFamily="18" charset="0"/>
                <a:cs typeface="Times New Roman" panose="02020603050405020304" charset="0"/>
              </a:rPr>
              <a:t>Reghin</a:t>
            </a:r>
            <a:r>
              <a:rPr lang="en-US" sz="2200" i="1" dirty="0">
                <a:solidFill>
                  <a:srgbClr val="C00000"/>
                </a:solidFill>
                <a:effectLst/>
                <a:latin typeface="Palatino Linotype" panose="02040502050505030304" pitchFamily="18" charset="0"/>
                <a:cs typeface="Times New Roman" panose="02020603050405020304" charset="0"/>
              </a:rPr>
              <a:t/>
            </a:r>
            <a:br>
              <a:rPr lang="en-US" sz="2200" i="1" dirty="0">
                <a:solidFill>
                  <a:srgbClr val="C00000"/>
                </a:solidFill>
                <a:effectLst/>
                <a:latin typeface="Palatino Linotype" panose="02040502050505030304" pitchFamily="18" charset="0"/>
                <a:cs typeface="Times New Roman" panose="02020603050405020304" charset="0"/>
              </a:rPr>
            </a:br>
            <a:r>
              <a:rPr lang="en-US" sz="2200" i="1" dirty="0">
                <a:solidFill>
                  <a:srgbClr val="C00000"/>
                </a:solidFill>
                <a:effectLst/>
                <a:latin typeface="Palatino Linotype" panose="02040502050505030304" pitchFamily="18" charset="0"/>
                <a:cs typeface="Times New Roman" panose="02020603050405020304" charset="0"/>
              </a:rPr>
              <a:t>Prof. PETRUȚ MARIA - </a:t>
            </a:r>
            <a:r>
              <a:rPr lang="en-US" sz="2200" i="1" dirty="0" err="1">
                <a:solidFill>
                  <a:srgbClr val="C00000"/>
                </a:solidFill>
                <a:effectLst/>
                <a:latin typeface="Palatino Linotype" panose="02040502050505030304" pitchFamily="18" charset="0"/>
                <a:cs typeface="Times New Roman" panose="02020603050405020304" charset="0"/>
              </a:rPr>
              <a:t>Grădinița</a:t>
            </a:r>
            <a:r>
              <a:rPr lang="en-US" sz="2200" i="1" dirty="0">
                <a:solidFill>
                  <a:srgbClr val="C00000"/>
                </a:solidFill>
                <a:effectLst/>
                <a:latin typeface="Palatino Linotype" panose="02040502050505030304" pitchFamily="18" charset="0"/>
                <a:cs typeface="Times New Roman" panose="02020603050405020304" charset="0"/>
              </a:rPr>
              <a:t> P.P.</a:t>
            </a:r>
            <a:r>
              <a:rPr lang="ro-RO" sz="2200" i="1" dirty="0">
                <a:solidFill>
                  <a:srgbClr val="C00000"/>
                </a:solidFill>
                <a:effectLst/>
                <a:latin typeface="Palatino Linotype" panose="02040502050505030304" pitchFamily="18" charset="0"/>
                <a:cs typeface="Times New Roman" panose="02020603050405020304" charset="0"/>
              </a:rPr>
              <a:t> </a:t>
            </a:r>
            <a:r>
              <a:rPr lang="en-US" sz="2200" i="1" dirty="0">
                <a:solidFill>
                  <a:srgbClr val="C00000"/>
                </a:solidFill>
                <a:effectLst/>
                <a:latin typeface="Palatino Linotype" panose="02040502050505030304" pitchFamily="18" charset="0"/>
                <a:cs typeface="Times New Roman" panose="02020603050405020304" charset="0"/>
              </a:rPr>
              <a:t>Nr.4 </a:t>
            </a:r>
            <a:r>
              <a:rPr lang="en-US" sz="2200" i="1" dirty="0" err="1">
                <a:solidFill>
                  <a:srgbClr val="C00000"/>
                </a:solidFill>
                <a:effectLst/>
                <a:latin typeface="Palatino Linotype" panose="02040502050505030304" pitchFamily="18" charset="0"/>
                <a:cs typeface="Times New Roman" panose="02020603050405020304" charset="0"/>
              </a:rPr>
              <a:t>Reghin</a:t>
            </a:r>
            <a:endParaRPr lang="en-US" sz="2400" i="1" dirty="0">
              <a:solidFill>
                <a:srgbClr val="C00000"/>
              </a:solidFill>
              <a:effectLst/>
              <a:latin typeface="Palatino Linotype" panose="02040502050505030304" pitchFamily="18" charset="0"/>
              <a:cs typeface="Times New Roman" panose="02020603050405020304" charset="0"/>
            </a:endParaRPr>
          </a:p>
        </p:txBody>
      </p:sp>
      <p:sp>
        <p:nvSpPr>
          <p:cNvPr id="3" name="Content Placeholder 2"/>
          <p:cNvSpPr>
            <a:spLocks noGrp="1"/>
          </p:cNvSpPr>
          <p:nvPr>
            <p:ph idx="1"/>
          </p:nvPr>
        </p:nvSpPr>
        <p:spPr>
          <a:xfrm>
            <a:off x="539552" y="2521649"/>
            <a:ext cx="8229600" cy="4052307"/>
          </a:xfrm>
        </p:spPr>
        <p:txBody>
          <a:bodyPr>
            <a:normAutofit/>
          </a:bodyPr>
          <a:lstStyle/>
          <a:p>
            <a:pPr marL="137160" indent="0">
              <a:buNone/>
            </a:pPr>
            <a:endParaRPr lang="en-US" sz="2400" dirty="0">
              <a:sym typeface="+mn-ea"/>
            </a:endParaRPr>
          </a:p>
          <a:p>
            <a:pPr marL="137160" indent="0" algn="ctr">
              <a:buNone/>
            </a:pPr>
            <a:r>
              <a:rPr lang="en-US" sz="2400" b="1" dirty="0">
                <a:solidFill>
                  <a:srgbClr val="00B050"/>
                </a:solidFill>
                <a:latin typeface="Palatino Linotype" panose="02040502050505030304" pitchFamily="18" charset="0"/>
                <a:cs typeface="Times New Roman" panose="02020603050405020304" charset="0"/>
                <a:sym typeface="+mn-ea"/>
              </a:rPr>
              <a:t>ORGANIZATORI:</a:t>
            </a:r>
            <a:r>
              <a:rPr lang="en-US" sz="2400" dirty="0">
                <a:solidFill>
                  <a:srgbClr val="00B050"/>
                </a:solidFill>
                <a:latin typeface="Palatino Linotype" panose="02040502050505030304" pitchFamily="18" charset="0"/>
                <a:cs typeface="Times New Roman" panose="02020603050405020304" charset="0"/>
                <a:sym typeface="+mn-ea"/>
              </a:rPr>
              <a:t> </a:t>
            </a:r>
          </a:p>
          <a:p>
            <a:pPr marL="137160" indent="0" algn="ctr">
              <a:buNone/>
            </a:pPr>
            <a:r>
              <a:rPr lang="en-US" sz="2400" b="1" i="1" dirty="0" err="1">
                <a:solidFill>
                  <a:srgbClr val="00B050"/>
                </a:solidFill>
                <a:latin typeface="Palatino Linotype" panose="02040502050505030304" pitchFamily="18" charset="0"/>
                <a:cs typeface="Times New Roman" panose="02020603050405020304" charset="0"/>
                <a:sym typeface="+mn-ea"/>
              </a:rPr>
              <a:t>Liceul</a:t>
            </a:r>
            <a:r>
              <a:rPr lang="en-US" sz="2400" b="1" i="1" dirty="0">
                <a:solidFill>
                  <a:srgbClr val="00B050"/>
                </a:solidFill>
                <a:latin typeface="Palatino Linotype" panose="02040502050505030304" pitchFamily="18" charset="0"/>
                <a:cs typeface="Times New Roman" panose="02020603050405020304" charset="0"/>
                <a:sym typeface="+mn-ea"/>
              </a:rPr>
              <a:t> Silvic </a:t>
            </a:r>
            <a:r>
              <a:rPr lang="en-US" sz="2400" b="1" i="1" dirty="0" err="1">
                <a:solidFill>
                  <a:srgbClr val="00B050"/>
                </a:solidFill>
                <a:latin typeface="Palatino Linotype" panose="02040502050505030304" pitchFamily="18" charset="0"/>
                <a:cs typeface="Times New Roman" panose="02020603050405020304" charset="0"/>
                <a:sym typeface="+mn-ea"/>
              </a:rPr>
              <a:t>Gurghiu</a:t>
            </a:r>
            <a:r>
              <a:rPr lang="en-US" sz="2400" b="1" i="1" dirty="0">
                <a:solidFill>
                  <a:srgbClr val="00B050"/>
                </a:solidFill>
                <a:latin typeface="Palatino Linotype" panose="02040502050505030304" pitchFamily="18" charset="0"/>
                <a:cs typeface="Times New Roman" panose="02020603050405020304" charset="0"/>
                <a:sym typeface="+mn-ea"/>
              </a:rPr>
              <a:t> - </a:t>
            </a:r>
            <a:r>
              <a:rPr lang="en-US" sz="2400" b="1" i="1" dirty="0" err="1">
                <a:solidFill>
                  <a:srgbClr val="00B050"/>
                </a:solidFill>
                <a:latin typeface="Palatino Linotype" panose="02040502050505030304" pitchFamily="18" charset="0"/>
                <a:cs typeface="Times New Roman" panose="02020603050405020304" charset="0"/>
                <a:sym typeface="+mn-ea"/>
              </a:rPr>
              <a:t>structura</a:t>
            </a:r>
            <a:r>
              <a:rPr lang="en-US" sz="2400" b="1" i="1" dirty="0">
                <a:solidFill>
                  <a:srgbClr val="00B050"/>
                </a:solidFill>
                <a:latin typeface="Palatino Linotype" panose="02040502050505030304" pitchFamily="18" charset="0"/>
                <a:cs typeface="Times New Roman" panose="02020603050405020304" charset="0"/>
                <a:sym typeface="+mn-ea"/>
              </a:rPr>
              <a:t> </a:t>
            </a:r>
            <a:r>
              <a:rPr lang="en-US" sz="2400" b="1" i="1" dirty="0" err="1">
                <a:solidFill>
                  <a:srgbClr val="00B050"/>
                </a:solidFill>
                <a:latin typeface="Palatino Linotype" panose="02040502050505030304" pitchFamily="18" charset="0"/>
                <a:cs typeface="Times New Roman" panose="02020603050405020304" charset="0"/>
                <a:sym typeface="+mn-ea"/>
              </a:rPr>
              <a:t>Grădinița</a:t>
            </a:r>
            <a:r>
              <a:rPr lang="en-US" sz="2400" b="1" i="1" dirty="0">
                <a:solidFill>
                  <a:srgbClr val="00B050"/>
                </a:solidFill>
                <a:latin typeface="Palatino Linotype" panose="02040502050505030304" pitchFamily="18" charset="0"/>
                <a:cs typeface="Times New Roman" panose="02020603050405020304" charset="0"/>
                <a:sym typeface="+mn-ea"/>
              </a:rPr>
              <a:t> cu Program Normal </a:t>
            </a:r>
            <a:r>
              <a:rPr lang="en-US" sz="2400" b="1" i="1" dirty="0" err="1">
                <a:solidFill>
                  <a:srgbClr val="00B050"/>
                </a:solidFill>
                <a:latin typeface="Palatino Linotype" panose="02040502050505030304" pitchFamily="18" charset="0"/>
                <a:cs typeface="Times New Roman" panose="02020603050405020304" charset="0"/>
                <a:sym typeface="+mn-ea"/>
              </a:rPr>
              <a:t>și</a:t>
            </a:r>
            <a:r>
              <a:rPr lang="en-US" sz="2400" b="1" i="1" dirty="0">
                <a:solidFill>
                  <a:srgbClr val="00B050"/>
                </a:solidFill>
                <a:latin typeface="Palatino Linotype" panose="02040502050505030304" pitchFamily="18" charset="0"/>
                <a:cs typeface="Times New Roman" panose="02020603050405020304" charset="0"/>
                <a:sym typeface="+mn-ea"/>
              </a:rPr>
              <a:t> </a:t>
            </a:r>
            <a:r>
              <a:rPr lang="en-US" sz="2400" b="1" i="1" dirty="0" err="1">
                <a:solidFill>
                  <a:srgbClr val="00B050"/>
                </a:solidFill>
                <a:latin typeface="Palatino Linotype" panose="02040502050505030304" pitchFamily="18" charset="0"/>
                <a:cs typeface="Times New Roman" panose="02020603050405020304" charset="0"/>
                <a:sym typeface="+mn-ea"/>
              </a:rPr>
              <a:t>Prelungit</a:t>
            </a:r>
            <a:r>
              <a:rPr lang="en-US" sz="2400" b="1" i="1" dirty="0">
                <a:solidFill>
                  <a:srgbClr val="00B050"/>
                </a:solidFill>
                <a:latin typeface="Palatino Linotype" panose="02040502050505030304" pitchFamily="18" charset="0"/>
                <a:cs typeface="Times New Roman" panose="02020603050405020304" charset="0"/>
                <a:sym typeface="+mn-ea"/>
              </a:rPr>
              <a:t> </a:t>
            </a:r>
            <a:r>
              <a:rPr lang="en-US" sz="2400" b="1" i="1" dirty="0" err="1">
                <a:solidFill>
                  <a:srgbClr val="00B050"/>
                </a:solidFill>
                <a:latin typeface="Palatino Linotype" panose="02040502050505030304" pitchFamily="18" charset="0"/>
                <a:cs typeface="Times New Roman" panose="02020603050405020304" charset="0"/>
                <a:sym typeface="+mn-ea"/>
              </a:rPr>
              <a:t>Gurghiu</a:t>
            </a:r>
            <a:r>
              <a:rPr lang="en-US" sz="2400" b="1" i="1" dirty="0">
                <a:solidFill>
                  <a:srgbClr val="00B050"/>
                </a:solidFill>
                <a:latin typeface="Palatino Linotype" panose="02040502050505030304" pitchFamily="18" charset="0"/>
                <a:cs typeface="Times New Roman" panose="02020603050405020304" charset="0"/>
                <a:sym typeface="+mn-ea"/>
              </a:rPr>
              <a:t>, </a:t>
            </a:r>
            <a:endParaRPr lang="ro-RO" sz="2400" b="1" i="1" dirty="0">
              <a:solidFill>
                <a:srgbClr val="00B050"/>
              </a:solidFill>
              <a:latin typeface="Palatino Linotype" panose="02040502050505030304" pitchFamily="18" charset="0"/>
              <a:cs typeface="Times New Roman" panose="02020603050405020304" charset="0"/>
              <a:sym typeface="+mn-ea"/>
            </a:endParaRPr>
          </a:p>
          <a:p>
            <a:pPr marL="137160" indent="0" algn="ctr">
              <a:buNone/>
            </a:pPr>
            <a:r>
              <a:rPr lang="en-US" sz="2400" b="1" i="1" dirty="0">
                <a:solidFill>
                  <a:srgbClr val="00B050"/>
                </a:solidFill>
                <a:latin typeface="Palatino Linotype" panose="02040502050505030304" pitchFamily="18" charset="0"/>
                <a:cs typeface="Times New Roman" panose="02020603050405020304" charset="0"/>
                <a:sym typeface="+mn-ea"/>
              </a:rPr>
              <a:t>cu </a:t>
            </a:r>
            <a:r>
              <a:rPr lang="en-US" sz="2400" b="1" i="1" dirty="0" err="1">
                <a:solidFill>
                  <a:srgbClr val="00B050"/>
                </a:solidFill>
                <a:latin typeface="Palatino Linotype" panose="02040502050505030304" pitchFamily="18" charset="0"/>
                <a:cs typeface="Times New Roman" panose="02020603050405020304" charset="0"/>
                <a:sym typeface="+mn-ea"/>
              </a:rPr>
              <a:t>participarea</a:t>
            </a:r>
            <a:r>
              <a:rPr lang="ro-RO" sz="2400" b="1" i="1" dirty="0">
                <a:solidFill>
                  <a:srgbClr val="00B050"/>
                </a:solidFill>
                <a:latin typeface="Palatino Linotype" panose="02040502050505030304" pitchFamily="18" charset="0"/>
                <a:cs typeface="Times New Roman" panose="02020603050405020304" charset="0"/>
                <a:sym typeface="+mn-ea"/>
              </a:rPr>
              <a:t>:</a:t>
            </a:r>
          </a:p>
          <a:p>
            <a:pPr marL="137160" indent="0" algn="ctr">
              <a:buNone/>
            </a:pPr>
            <a:r>
              <a:rPr lang="en-US" sz="2400" b="1" i="1" dirty="0">
                <a:solidFill>
                  <a:srgbClr val="00B050"/>
                </a:solidFill>
                <a:latin typeface="Palatino Linotype" panose="02040502050505030304" pitchFamily="18" charset="0"/>
                <a:cs typeface="Times New Roman" panose="02020603050405020304" charset="0"/>
                <a:sym typeface="+mn-ea"/>
              </a:rPr>
              <a:t>G.P.N.</a:t>
            </a:r>
            <a:r>
              <a:rPr lang="ro-RO" sz="2400" b="1" i="1" dirty="0">
                <a:solidFill>
                  <a:srgbClr val="00B050"/>
                </a:solidFill>
                <a:latin typeface="Palatino Linotype" panose="02040502050505030304" pitchFamily="18" charset="0"/>
                <a:cs typeface="Times New Roman" panose="02020603050405020304" charset="0"/>
                <a:sym typeface="+mn-ea"/>
              </a:rPr>
              <a:t> </a:t>
            </a:r>
            <a:r>
              <a:rPr lang="en-US" sz="2400" b="1" i="1" dirty="0" err="1">
                <a:solidFill>
                  <a:srgbClr val="00B050"/>
                </a:solidFill>
                <a:latin typeface="Palatino Linotype" panose="02040502050505030304" pitchFamily="18" charset="0"/>
                <a:cs typeface="Times New Roman" panose="02020603050405020304" charset="0"/>
                <a:sym typeface="+mn-ea"/>
              </a:rPr>
              <a:t>Cașva</a:t>
            </a:r>
            <a:r>
              <a:rPr lang="en-US" sz="2400" b="1" i="1" dirty="0">
                <a:solidFill>
                  <a:srgbClr val="00B050"/>
                </a:solidFill>
                <a:latin typeface="Palatino Linotype" panose="02040502050505030304" pitchFamily="18" charset="0"/>
                <a:cs typeface="Times New Roman" panose="02020603050405020304" charset="0"/>
                <a:sym typeface="+mn-ea"/>
              </a:rPr>
              <a:t>; G.P.N.</a:t>
            </a:r>
            <a:r>
              <a:rPr lang="ro-RO" sz="2400" b="1" i="1" dirty="0">
                <a:solidFill>
                  <a:srgbClr val="00B050"/>
                </a:solidFill>
                <a:latin typeface="Palatino Linotype" panose="02040502050505030304" pitchFamily="18" charset="0"/>
                <a:cs typeface="Times New Roman" panose="02020603050405020304" charset="0"/>
                <a:sym typeface="+mn-ea"/>
              </a:rPr>
              <a:t> </a:t>
            </a:r>
            <a:r>
              <a:rPr lang="en-US" sz="2400" b="1" i="1" dirty="0">
                <a:solidFill>
                  <a:srgbClr val="00B050"/>
                </a:solidFill>
                <a:latin typeface="Palatino Linotype" panose="02040502050505030304" pitchFamily="18" charset="0"/>
                <a:cs typeface="Times New Roman" panose="02020603050405020304" charset="0"/>
                <a:sym typeface="+mn-ea"/>
              </a:rPr>
              <a:t>Adrian; G.P.N.</a:t>
            </a:r>
            <a:r>
              <a:rPr lang="ro-RO" sz="2400" b="1" i="1" dirty="0">
                <a:solidFill>
                  <a:srgbClr val="00B050"/>
                </a:solidFill>
                <a:latin typeface="Palatino Linotype" panose="02040502050505030304" pitchFamily="18" charset="0"/>
                <a:cs typeface="Times New Roman" panose="02020603050405020304" charset="0"/>
                <a:sym typeface="+mn-ea"/>
              </a:rPr>
              <a:t> </a:t>
            </a:r>
            <a:r>
              <a:rPr lang="en-US" sz="2400" b="1" i="1" dirty="0" err="1">
                <a:solidFill>
                  <a:srgbClr val="00B050"/>
                </a:solidFill>
                <a:latin typeface="Palatino Linotype" panose="02040502050505030304" pitchFamily="18" charset="0"/>
                <a:cs typeface="Times New Roman" panose="02020603050405020304" charset="0"/>
                <a:sym typeface="+mn-ea"/>
              </a:rPr>
              <a:t>Larga</a:t>
            </a:r>
            <a:r>
              <a:rPr lang="en-US" sz="2400" b="1" i="1" dirty="0">
                <a:solidFill>
                  <a:srgbClr val="00B050"/>
                </a:solidFill>
                <a:latin typeface="Palatino Linotype" panose="02040502050505030304" pitchFamily="18" charset="0"/>
                <a:cs typeface="Times New Roman" panose="02020603050405020304" charset="0"/>
                <a:sym typeface="+mn-ea"/>
              </a:rPr>
              <a:t>; </a:t>
            </a:r>
            <a:endParaRPr lang="ro-RO" sz="2400" b="1" i="1" dirty="0">
              <a:solidFill>
                <a:srgbClr val="00B050"/>
              </a:solidFill>
              <a:latin typeface="Palatino Linotype" panose="02040502050505030304" pitchFamily="18" charset="0"/>
              <a:cs typeface="Times New Roman" panose="02020603050405020304" charset="0"/>
              <a:sym typeface="+mn-ea"/>
            </a:endParaRPr>
          </a:p>
          <a:p>
            <a:pPr marL="137160" indent="0" algn="ctr">
              <a:buNone/>
            </a:pPr>
            <a:r>
              <a:rPr lang="en-US" sz="2400" b="1" i="1" dirty="0">
                <a:solidFill>
                  <a:srgbClr val="00B050"/>
                </a:solidFill>
                <a:latin typeface="Palatino Linotype" panose="02040502050505030304" pitchFamily="18" charset="0"/>
                <a:cs typeface="Times New Roman" panose="02020603050405020304" charset="0"/>
                <a:sym typeface="+mn-ea"/>
              </a:rPr>
              <a:t>G.P.N.</a:t>
            </a:r>
            <a:r>
              <a:rPr lang="ro-RO" sz="2400" b="1" i="1" dirty="0">
                <a:solidFill>
                  <a:srgbClr val="00B050"/>
                </a:solidFill>
                <a:latin typeface="Palatino Linotype" panose="02040502050505030304" pitchFamily="18" charset="0"/>
                <a:cs typeface="Times New Roman" panose="02020603050405020304" charset="0"/>
                <a:sym typeface="+mn-ea"/>
              </a:rPr>
              <a:t> </a:t>
            </a:r>
            <a:r>
              <a:rPr lang="en-US" sz="2400" b="1" i="1" dirty="0" err="1">
                <a:solidFill>
                  <a:srgbClr val="00B050"/>
                </a:solidFill>
                <a:latin typeface="Palatino Linotype" panose="02040502050505030304" pitchFamily="18" charset="0"/>
                <a:cs typeface="Times New Roman" panose="02020603050405020304" charset="0"/>
                <a:sym typeface="+mn-ea"/>
              </a:rPr>
              <a:t>Glăjărie</a:t>
            </a:r>
            <a:r>
              <a:rPr lang="en-US" sz="2400" b="1" i="1" dirty="0">
                <a:solidFill>
                  <a:srgbClr val="00B050"/>
                </a:solidFill>
                <a:latin typeface="Palatino Linotype" panose="02040502050505030304" pitchFamily="18" charset="0"/>
                <a:cs typeface="Times New Roman" panose="02020603050405020304" charset="0"/>
                <a:sym typeface="+mn-ea"/>
              </a:rPr>
              <a:t>; G.P</a:t>
            </a:r>
            <a:r>
              <a:rPr lang="ro-RO" sz="2400" b="1" i="1" dirty="0">
                <a:solidFill>
                  <a:srgbClr val="00B050"/>
                </a:solidFill>
                <a:latin typeface="Palatino Linotype" panose="02040502050505030304" pitchFamily="18" charset="0"/>
                <a:cs typeface="Times New Roman" panose="02020603050405020304" charset="0"/>
                <a:sym typeface="+mn-ea"/>
              </a:rPr>
              <a:t>.</a:t>
            </a:r>
            <a:r>
              <a:rPr lang="en-US" sz="2400" b="1" i="1" dirty="0">
                <a:solidFill>
                  <a:srgbClr val="00B050"/>
                </a:solidFill>
                <a:latin typeface="Palatino Linotype" panose="02040502050505030304" pitchFamily="18" charset="0"/>
                <a:cs typeface="Times New Roman" panose="02020603050405020304" charset="0"/>
                <a:sym typeface="+mn-ea"/>
              </a:rPr>
              <a:t>N. </a:t>
            </a:r>
            <a:r>
              <a:rPr lang="en-US" sz="2400" b="1" i="1" dirty="0" err="1">
                <a:solidFill>
                  <a:srgbClr val="00B050"/>
                </a:solidFill>
                <a:latin typeface="Palatino Linotype" panose="02040502050505030304" pitchFamily="18" charset="0"/>
                <a:cs typeface="Times New Roman" panose="02020603050405020304" charset="0"/>
                <a:sym typeface="+mn-ea"/>
              </a:rPr>
              <a:t>Orșova</a:t>
            </a:r>
            <a:endParaRPr lang="en-US" sz="2400" b="1" i="1" dirty="0">
              <a:solidFill>
                <a:srgbClr val="00B050"/>
              </a:solidFill>
              <a:latin typeface="Palatino Linotype" panose="02040502050505030304" pitchFamily="18" charset="0"/>
              <a:cs typeface="Times New Roman" panose="02020603050405020304" charset="0"/>
            </a:endParaRPr>
          </a:p>
          <a:p>
            <a:pPr marL="137160" indent="0">
              <a:buNone/>
            </a:pPr>
            <a:r>
              <a:rPr lang="en-US" sz="2400" dirty="0">
                <a:solidFill>
                  <a:srgbClr val="00B050"/>
                </a:solidFill>
                <a:latin typeface="Palatino Linotype" panose="02040502050505030304" pitchFamily="18" charset="0"/>
                <a:cs typeface="Times New Roman" panose="02020603050405020304" charset="0"/>
                <a:sym typeface="+mn-ea"/>
              </a:rPr>
              <a:t>                                          </a:t>
            </a:r>
            <a:r>
              <a:rPr lang="ro-RO" altLang="en-US" sz="2400" dirty="0">
                <a:solidFill>
                  <a:srgbClr val="00B050"/>
                </a:solidFill>
                <a:latin typeface="Palatino Linotype" panose="02040502050505030304" pitchFamily="18" charset="0"/>
                <a:cs typeface="Times New Roman" panose="02020603050405020304" charset="0"/>
                <a:sym typeface="+mn-ea"/>
              </a:rPr>
              <a:t>      </a:t>
            </a:r>
          </a:p>
          <a:p>
            <a:pPr marL="137160" indent="0" algn="ctr">
              <a:buNone/>
            </a:pPr>
            <a:r>
              <a:rPr lang="en-US" sz="24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sym typeface="+mn-ea"/>
              </a:rPr>
              <a:t>09 </a:t>
            </a:r>
            <a:r>
              <a:rPr lang="en-US" sz="2400" b="1" dirty="0" err="1">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sym typeface="+mn-ea"/>
              </a:rPr>
              <a:t>Decembrie</a:t>
            </a:r>
            <a:r>
              <a:rPr lang="en-US" sz="24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sym typeface="+mn-ea"/>
              </a:rPr>
              <a:t> 2022                       </a:t>
            </a:r>
            <a:r>
              <a:rPr lang="en-US" sz="2400" b="1" dirty="0">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a:t>
            </a:r>
            <a:endParaRPr lang="en-US" sz="2400" b="1" dirty="0">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137160" indent="0">
              <a:buNone/>
            </a:pPr>
            <a:endParaRPr lang="en-US" sz="2000" dirty="0">
              <a:latin typeface="Times New Roman" panose="02020603050405020304" charset="0"/>
              <a:cs typeface="Times New Roman" panose="02020603050405020304" charset="0"/>
            </a:endParaRPr>
          </a:p>
          <a:p>
            <a:endParaRPr lang="en-US" sz="2000"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5" end="5"/>
                                            </p:txEl>
                                          </p:spTgt>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childTnLst>
                          </p:cTn>
                        </p:par>
                        <p:par>
                          <p:cTn id="53" fill="hold">
                            <p:stCondLst>
                              <p:cond delay="7000"/>
                            </p:stCondLst>
                            <p:childTnLst>
                              <p:par>
                                <p:cTn id="54" presetID="31" presetClass="entr" presetSubtype="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48537"/>
            <a:ext cx="8229600" cy="941705"/>
          </a:xfrm>
        </p:spPr>
        <p:txBody>
          <a:bodyPr>
            <a:normAutofit fontScale="90000"/>
          </a:bodyPr>
          <a:lstStyle/>
          <a:p>
            <a:r>
              <a:rPr lang="ro-RO" altLang="en-US" sz="3110" dirty="0">
                <a:solidFill>
                  <a:srgbClr val="C00000"/>
                </a:solidFill>
                <a:latin typeface="Palatino Linotype" panose="02040502050505030304" pitchFamily="18" charset="0"/>
                <a:cs typeface="Times New Roman" panose="02020603050405020304" charset="0"/>
              </a:rPr>
              <a:t>TRADIȚII, OBICEIURI,MEȘTEȘUGURI SPECIFICE VĂII GURGHIULUI</a:t>
            </a:r>
            <a:r>
              <a:rPr lang="ro-RO" altLang="en-US" dirty="0">
                <a:solidFill>
                  <a:srgbClr val="C00000"/>
                </a:solidFill>
                <a:latin typeface="Palatino Linotype" panose="02040502050505030304" pitchFamily="18" charset="0"/>
              </a:rPr>
              <a:t> </a:t>
            </a:r>
          </a:p>
        </p:txBody>
      </p:sp>
      <p:pic>
        <p:nvPicPr>
          <p:cNvPr id="4" name="Content Placeholder 3" descr="1"/>
          <p:cNvPicPr>
            <a:picLocks noGrp="1" noChangeAspect="1"/>
          </p:cNvPicPr>
          <p:nvPr>
            <p:ph sz="half" idx="1"/>
          </p:nvPr>
        </p:nvPicPr>
        <p:blipFill>
          <a:blip r:embed="rId3" cstate="print"/>
          <a:stretch>
            <a:fillRect/>
          </a:stretch>
        </p:blipFill>
        <p:spPr>
          <a:xfrm>
            <a:off x="930074" y="4293096"/>
            <a:ext cx="2982595" cy="1987550"/>
          </a:xfrm>
          <a:prstGeom prst="rect">
            <a:avLst/>
          </a:prstGeom>
          <a:ln>
            <a:noFill/>
          </a:ln>
          <a:effectLst>
            <a:outerShdw blurRad="292100" dist="139700" dir="2700000" algn="tl" rotWithShape="0">
              <a:srgbClr val="333333">
                <a:alpha val="65000"/>
              </a:srgbClr>
            </a:outerShdw>
          </a:effectLst>
        </p:spPr>
      </p:pic>
      <p:pic>
        <p:nvPicPr>
          <p:cNvPr id="101" name="Picture 100"/>
          <p:cNvPicPr/>
          <p:nvPr/>
        </p:nvPicPr>
        <p:blipFill>
          <a:blip r:embed="rId4"/>
          <a:stretch>
            <a:fillRect/>
          </a:stretch>
        </p:blipFill>
        <p:spPr>
          <a:xfrm>
            <a:off x="4572000" y="3429000"/>
            <a:ext cx="0" cy="0"/>
          </a:xfrm>
          <a:prstGeom prst="rect">
            <a:avLst/>
          </a:prstGeom>
          <a:noFill/>
          <a:ln w="9525">
            <a:noFill/>
          </a:ln>
        </p:spPr>
      </p:pic>
      <p:pic>
        <p:nvPicPr>
          <p:cNvPr id="8" name="Picture 7"/>
          <p:cNvPicPr>
            <a:picLocks noChangeAspect="1"/>
          </p:cNvPicPr>
          <p:nvPr/>
        </p:nvPicPr>
        <p:blipFill>
          <a:blip r:embed="rId5" cstate="print"/>
          <a:stretch>
            <a:fillRect/>
          </a:stretch>
        </p:blipFill>
        <p:spPr>
          <a:xfrm>
            <a:off x="908050" y="-7948295"/>
            <a:ext cx="4189730" cy="842010"/>
          </a:xfrm>
          <a:prstGeom prst="rect">
            <a:avLst/>
          </a:prstGeom>
        </p:spPr>
      </p:pic>
      <p:pic>
        <p:nvPicPr>
          <p:cNvPr id="9" name="Picture 8"/>
          <p:cNvPicPr>
            <a:picLocks noChangeAspect="1"/>
          </p:cNvPicPr>
          <p:nvPr/>
        </p:nvPicPr>
        <p:blipFill>
          <a:blip r:embed="rId6" cstate="print"/>
          <a:stretch>
            <a:fillRect/>
          </a:stretch>
        </p:blipFill>
        <p:spPr>
          <a:xfrm>
            <a:off x="1619672" y="1484784"/>
            <a:ext cx="1872208" cy="2367626"/>
          </a:xfrm>
          <a:prstGeom prst="rect">
            <a:avLst/>
          </a:prstGeom>
          <a:ln>
            <a:noFill/>
          </a:ln>
          <a:effectLst>
            <a:outerShdw blurRad="292100" dist="139700" dir="2700000" algn="tl" rotWithShape="0">
              <a:srgbClr val="333333">
                <a:alpha val="65000"/>
              </a:srgbClr>
            </a:outerShdw>
          </a:effectLst>
        </p:spPr>
      </p:pic>
      <p:pic>
        <p:nvPicPr>
          <p:cNvPr id="11" name="Content Placeholder 10" descr="3"/>
          <p:cNvPicPr>
            <a:picLocks noGrp="1" noChangeAspect="1"/>
          </p:cNvPicPr>
          <p:nvPr>
            <p:ph sz="half" idx="2"/>
          </p:nvPr>
        </p:nvPicPr>
        <p:blipFill>
          <a:blip r:embed="rId7"/>
          <a:stretch>
            <a:fillRect/>
          </a:stretch>
        </p:blipFill>
        <p:spPr>
          <a:xfrm>
            <a:off x="5396056" y="4231055"/>
            <a:ext cx="2859990" cy="1992511"/>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8" cstate="print"/>
          <a:stretch>
            <a:fillRect/>
          </a:stretch>
        </p:blipFill>
        <p:spPr>
          <a:xfrm>
            <a:off x="5396056" y="1630689"/>
            <a:ext cx="2859990" cy="207581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6710"/>
            <a:ext cx="8291264" cy="5962650"/>
          </a:xfrm>
        </p:spPr>
        <p:txBody>
          <a:bodyPr>
            <a:noAutofit/>
          </a:bodyPr>
          <a:lstStyle/>
          <a:p>
            <a:pPr marL="137160" indent="0" algn="just">
              <a:buNone/>
            </a:pPr>
            <a:r>
              <a:rPr lang="ro-RO" altLang="en-US" sz="800" dirty="0">
                <a:solidFill>
                  <a:srgbClr val="C00000"/>
                </a:solidFill>
              </a:rPr>
              <a:t>   </a:t>
            </a:r>
            <a:r>
              <a:rPr lang="ro-RO" altLang="en-US" sz="2000" dirty="0">
                <a:solidFill>
                  <a:srgbClr val="C00000"/>
                </a:solidFill>
                <a:latin typeface="Times New Roman" panose="02020603050405020304" charset="0"/>
                <a:cs typeface="Times New Roman" panose="02020603050405020304" charset="0"/>
              </a:rPr>
              <a:t>     </a:t>
            </a:r>
            <a:r>
              <a:rPr lang="en-US" sz="2000" dirty="0">
                <a:solidFill>
                  <a:srgbClr val="C00000"/>
                </a:solidFill>
                <a:latin typeface="Times New Roman" panose="02020603050405020304" charset="0"/>
                <a:cs typeface="Times New Roman" panose="02020603050405020304" charset="0"/>
              </a:rPr>
              <a:t> </a:t>
            </a:r>
            <a:r>
              <a:rPr lang="en-US" sz="2000" b="1" dirty="0">
                <a:solidFill>
                  <a:srgbClr val="C00000"/>
                </a:solidFill>
                <a:latin typeface="Palatino Linotype" panose="02040502050505030304" pitchFamily="18" charset="0"/>
                <a:cs typeface="Times New Roman" panose="02020603050405020304" charset="0"/>
              </a:rPr>
              <a:t>Ne-am </a:t>
            </a:r>
            <a:r>
              <a:rPr lang="en-US" sz="2000" b="1" dirty="0" err="1">
                <a:solidFill>
                  <a:srgbClr val="C00000"/>
                </a:solidFill>
                <a:latin typeface="Palatino Linotype" panose="02040502050505030304" pitchFamily="18" charset="0"/>
                <a:cs typeface="Times New Roman" panose="02020603050405020304" charset="0"/>
              </a:rPr>
              <a:t>născut</a:t>
            </a:r>
            <a:r>
              <a:rPr lang="en-US" sz="2000" b="1" dirty="0">
                <a:solidFill>
                  <a:srgbClr val="C00000"/>
                </a:solidFill>
                <a:latin typeface="Palatino Linotype" panose="02040502050505030304" pitchFamily="18" charset="0"/>
                <a:cs typeface="Times New Roman" panose="02020603050405020304" charset="0"/>
              </a:rPr>
              <a:t> „pe-un </a:t>
            </a:r>
            <a:r>
              <a:rPr lang="en-US" sz="2000" b="1" dirty="0" err="1">
                <a:solidFill>
                  <a:srgbClr val="C00000"/>
                </a:solidFill>
                <a:latin typeface="Palatino Linotype" panose="02040502050505030304" pitchFamily="18" charset="0"/>
                <a:cs typeface="Times New Roman" panose="02020603050405020304" charset="0"/>
              </a:rPr>
              <a:t>picior</a:t>
            </a:r>
            <a:r>
              <a:rPr lang="en-US" sz="2000" b="1" dirty="0">
                <a:solidFill>
                  <a:srgbClr val="C00000"/>
                </a:solidFill>
                <a:latin typeface="Palatino Linotype" panose="02040502050505030304" pitchFamily="18" charset="0"/>
                <a:cs typeface="Times New Roman" panose="02020603050405020304" charset="0"/>
              </a:rPr>
              <a:t> de </a:t>
            </a:r>
            <a:r>
              <a:rPr lang="en-US" sz="2000" b="1" dirty="0" err="1">
                <a:solidFill>
                  <a:srgbClr val="C00000"/>
                </a:solidFill>
                <a:latin typeface="Palatino Linotype" panose="02040502050505030304" pitchFamily="18" charset="0"/>
                <a:cs typeface="Times New Roman" panose="02020603050405020304" charset="0"/>
              </a:rPr>
              <a:t>plai</a:t>
            </a:r>
            <a:r>
              <a:rPr lang="ro-RO"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şi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trăim</a:t>
            </a:r>
            <a:r>
              <a:rPr lang="en-US" sz="2000" b="1" dirty="0">
                <a:solidFill>
                  <a:srgbClr val="C00000"/>
                </a:solidFill>
                <a:latin typeface="Palatino Linotype" panose="02040502050505030304" pitchFamily="18" charset="0"/>
                <a:cs typeface="Times New Roman" panose="02020603050405020304" charset="0"/>
              </a:rPr>
              <a:t> „pe-o </a:t>
            </a:r>
            <a:r>
              <a:rPr lang="en-US" sz="2000" b="1" dirty="0" err="1">
                <a:solidFill>
                  <a:srgbClr val="C00000"/>
                </a:solidFill>
                <a:latin typeface="Palatino Linotype" panose="02040502050505030304" pitchFamily="18" charset="0"/>
                <a:cs typeface="Times New Roman" panose="02020603050405020304" charset="0"/>
              </a:rPr>
              <a:t>gură</a:t>
            </a:r>
            <a:r>
              <a:rPr lang="en-US" sz="2000" b="1" dirty="0">
                <a:solidFill>
                  <a:srgbClr val="C00000"/>
                </a:solidFill>
                <a:latin typeface="Palatino Linotype" panose="02040502050505030304" pitchFamily="18" charset="0"/>
                <a:cs typeface="Times New Roman" panose="02020603050405020304" charset="0"/>
              </a:rPr>
              <a:t> de rai</a:t>
            </a:r>
            <a:r>
              <a:rPr lang="ro-RO" sz="2000" b="1" dirty="0">
                <a:solidFill>
                  <a:srgbClr val="C00000"/>
                </a:solidFill>
                <a:latin typeface="Palatino Linotype" panose="02040502050505030304" pitchFamily="18" charset="0"/>
                <a:cs typeface="Times New Roman" panose="02020603050405020304" charset="0"/>
              </a:rPr>
              <a:t>”</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iar</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lada</a:t>
            </a:r>
            <a:r>
              <a:rPr lang="en-US" sz="2000" b="1" dirty="0">
                <a:solidFill>
                  <a:srgbClr val="C00000"/>
                </a:solidFill>
                <a:latin typeface="Palatino Linotype" panose="02040502050505030304" pitchFamily="18" charset="0"/>
                <a:cs typeface="Times New Roman" panose="02020603050405020304" charset="0"/>
              </a:rPr>
              <a:t> de </a:t>
            </a:r>
            <a:r>
              <a:rPr lang="en-US" sz="2000" b="1" dirty="0" err="1">
                <a:solidFill>
                  <a:srgbClr val="C00000"/>
                </a:solidFill>
                <a:latin typeface="Palatino Linotype" panose="02040502050505030304" pitchFamily="18" charset="0"/>
                <a:cs typeface="Times New Roman" panose="02020603050405020304" charset="0"/>
              </a:rPr>
              <a:t>zestre</a:t>
            </a:r>
            <a:r>
              <a:rPr lang="en-US" sz="2000" b="1" dirty="0">
                <a:solidFill>
                  <a:srgbClr val="C00000"/>
                </a:solidFill>
                <a:latin typeface="Palatino Linotype" panose="02040502050505030304" pitchFamily="18" charset="0"/>
                <a:cs typeface="Times New Roman" panose="02020603050405020304" charset="0"/>
              </a:rPr>
              <a:t> a </a:t>
            </a:r>
            <a:r>
              <a:rPr lang="en-US" sz="2000" b="1" dirty="0" err="1">
                <a:solidFill>
                  <a:srgbClr val="C00000"/>
                </a:solidFill>
                <a:latin typeface="Palatino Linotype" panose="02040502050505030304" pitchFamily="18" charset="0"/>
                <a:cs typeface="Times New Roman" panose="02020603050405020304" charset="0"/>
              </a:rPr>
              <a:t>poporului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român</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este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plină</a:t>
            </a:r>
            <a:r>
              <a:rPr lang="en-US" sz="2000" b="1" dirty="0">
                <a:solidFill>
                  <a:srgbClr val="C00000"/>
                </a:solidFill>
                <a:latin typeface="Palatino Linotype" panose="02040502050505030304" pitchFamily="18" charset="0"/>
                <a:cs typeface="Times New Roman" panose="02020603050405020304" charset="0"/>
              </a:rPr>
              <a:t> de </a:t>
            </a:r>
            <a:r>
              <a:rPr lang="en-US" sz="2000" b="1" dirty="0" err="1">
                <a:solidFill>
                  <a:srgbClr val="C00000"/>
                </a:solidFill>
                <a:latin typeface="Palatino Linotype" panose="02040502050505030304" pitchFamily="18" charset="0"/>
                <a:cs typeface="Times New Roman" panose="02020603050405020304" charset="0"/>
              </a:rPr>
              <a:t>valori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materiale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şi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spirituale</a:t>
            </a:r>
            <a:r>
              <a:rPr lang="en-US" sz="2000" b="1" dirty="0">
                <a:solidFill>
                  <a:srgbClr val="C00000"/>
                </a:solidFill>
                <a:latin typeface="Palatino Linotype" panose="02040502050505030304" pitchFamily="18" charset="0"/>
                <a:cs typeface="Times New Roman" panose="02020603050405020304" charset="0"/>
              </a:rPr>
              <a:t> care ne </a:t>
            </a:r>
            <a:r>
              <a:rPr lang="en-US" sz="2000" b="1" dirty="0" err="1">
                <a:solidFill>
                  <a:srgbClr val="C00000"/>
                </a:solidFill>
                <a:latin typeface="Palatino Linotype" panose="02040502050505030304" pitchFamily="18" charset="0"/>
                <a:cs typeface="Times New Roman" panose="02020603050405020304" charset="0"/>
              </a:rPr>
              <a:t>identifică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şi</a:t>
            </a:r>
            <a:r>
              <a:rPr lang="en-US" sz="2000" b="1" dirty="0">
                <a:solidFill>
                  <a:srgbClr val="C00000"/>
                </a:solidFill>
                <a:latin typeface="Palatino Linotype" panose="02040502050505030304" pitchFamily="18" charset="0"/>
                <a:cs typeface="Times New Roman" panose="02020603050405020304" charset="0"/>
              </a:rPr>
              <a:t> ne fac </a:t>
            </a:r>
            <a:r>
              <a:rPr lang="en-US" sz="2000" b="1" dirty="0" err="1">
                <a:solidFill>
                  <a:srgbClr val="C00000"/>
                </a:solidFill>
                <a:latin typeface="Palatino Linotype" panose="02040502050505030304" pitchFamily="18" charset="0"/>
                <a:cs typeface="Times New Roman" panose="02020603050405020304" charset="0"/>
              </a:rPr>
              <a:t>unici</a:t>
            </a:r>
            <a:r>
              <a:rPr lang="en-US" sz="2000" b="1" dirty="0">
                <a:solidFill>
                  <a:srgbClr val="C00000"/>
                </a:solidFill>
                <a:latin typeface="Palatino Linotype" panose="02040502050505030304" pitchFamily="18" charset="0"/>
                <a:cs typeface="Times New Roman" panose="02020603050405020304" charset="0"/>
              </a:rPr>
              <a:t>. </a:t>
            </a:r>
            <a:r>
              <a:rPr lang="ro-RO" sz="2000" b="1" dirty="0">
                <a:solidFill>
                  <a:srgbClr val="C00000"/>
                </a:solidFill>
                <a:latin typeface="Palatino Linotype" panose="02040502050505030304" pitchFamily="18" charset="0"/>
                <a:cs typeface="Times New Roman" panose="02020603050405020304" charset="0"/>
              </a:rPr>
              <a:t>Prin nobila meserie pe care Dumnezeu ne-a hărăzit-o, noi, e</a:t>
            </a:r>
            <a:r>
              <a:rPr lang="en-US" sz="2000" b="1" dirty="0" err="1">
                <a:solidFill>
                  <a:srgbClr val="C00000"/>
                </a:solidFill>
                <a:latin typeface="Palatino Linotype" panose="02040502050505030304" pitchFamily="18" charset="0"/>
                <a:cs typeface="Times New Roman" panose="02020603050405020304" charset="0"/>
              </a:rPr>
              <a:t>ducatoarele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încercăm</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sădim</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în</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sufletele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preşcolarilor</a:t>
            </a:r>
            <a:r>
              <a:rPr lang="en-US" sz="2000" b="1" dirty="0">
                <a:solidFill>
                  <a:srgbClr val="C00000"/>
                </a:solidFill>
                <a:latin typeface="Palatino Linotype" panose="02040502050505030304" pitchFamily="18" charset="0"/>
                <a:cs typeface="Times New Roman" panose="02020603050405020304" charset="0"/>
              </a:rPr>
              <a:t> de la </a:t>
            </a:r>
            <a:r>
              <a:rPr lang="en-US" sz="2000" b="1" dirty="0" err="1">
                <a:solidFill>
                  <a:srgbClr val="C00000"/>
                </a:solidFill>
                <a:latin typeface="Palatino Linotype" panose="02040502050505030304" pitchFamily="18" charset="0"/>
                <a:cs typeface="Times New Roman" panose="02020603050405020304" charset="0"/>
              </a:rPr>
              <a:t>cea</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mai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fragedă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vârstă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aceste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valori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scoatem</a:t>
            </a:r>
            <a:r>
              <a:rPr lang="en-US" sz="2000" b="1" dirty="0">
                <a:solidFill>
                  <a:srgbClr val="C00000"/>
                </a:solidFill>
                <a:latin typeface="Palatino Linotype" panose="02040502050505030304" pitchFamily="18" charset="0"/>
                <a:cs typeface="Times New Roman" panose="02020603050405020304" charset="0"/>
              </a:rPr>
              <a:t> la </a:t>
            </a:r>
            <a:r>
              <a:rPr lang="en-US" sz="2000" b="1" dirty="0" err="1">
                <a:solidFill>
                  <a:srgbClr val="C00000"/>
                </a:solidFill>
                <a:latin typeface="Palatino Linotype" panose="02040502050505030304" pitchFamily="18" charset="0"/>
                <a:cs typeface="Times New Roman" panose="02020603050405020304" charset="0"/>
              </a:rPr>
              <a:t>lumină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aceste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frumuseţi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şi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bogăţii</a:t>
            </a:r>
            <a:r>
              <a:rPr lang="en-US" sz="2000" b="1" dirty="0">
                <a:solidFill>
                  <a:srgbClr val="C00000"/>
                </a:solidFill>
                <a:latin typeface="Palatino Linotype" panose="02040502050505030304" pitchFamily="18" charset="0"/>
                <a:cs typeface="Times New Roman" panose="02020603050405020304" charset="0"/>
              </a:rPr>
              <a:t> </a:t>
            </a:r>
            <a:r>
              <a:rPr lang="ro-RO" altLang="en-US" sz="2000" b="1" dirty="0">
                <a:solidFill>
                  <a:srgbClr val="C00000"/>
                </a:solidFill>
                <a:latin typeface="Palatino Linotype" panose="02040502050505030304" pitchFamily="18" charset="0"/>
                <a:cs typeface="Times New Roman" panose="02020603050405020304" charset="0"/>
              </a:rPr>
              <a:t> ale </a:t>
            </a:r>
            <a:r>
              <a:rPr lang="en-US" sz="2000" b="1" dirty="0" err="1">
                <a:solidFill>
                  <a:srgbClr val="C00000"/>
                </a:solidFill>
                <a:latin typeface="Palatino Linotype" panose="02040502050505030304" pitchFamily="18" charset="0"/>
                <a:cs typeface="Times New Roman" panose="02020603050405020304" charset="0"/>
                <a:sym typeface="+mn-ea"/>
              </a:rPr>
              <a:t>folclorului</a:t>
            </a:r>
            <a:r>
              <a:rPr lang="en-US" sz="2000" b="1" dirty="0">
                <a:solidFill>
                  <a:srgbClr val="C00000"/>
                </a:solidFill>
                <a:latin typeface="Palatino Linotype" panose="02040502050505030304" pitchFamily="18" charset="0"/>
                <a:cs typeface="Times New Roman" panose="02020603050405020304" charset="0"/>
                <a:sym typeface="+mn-ea"/>
              </a:rPr>
              <a:t> </a:t>
            </a:r>
            <a:r>
              <a:rPr lang="en-US" sz="2000" b="1" dirty="0" err="1">
                <a:solidFill>
                  <a:srgbClr val="C00000"/>
                </a:solidFill>
                <a:latin typeface="Palatino Linotype" panose="02040502050505030304" pitchFamily="18" charset="0"/>
                <a:cs typeface="Times New Roman" panose="02020603050405020304" charset="0"/>
                <a:sym typeface="+mn-ea"/>
              </a:rPr>
              <a:t>nostru</a:t>
            </a:r>
            <a:r>
              <a:rPr lang="en-US" sz="2000" b="1" dirty="0">
                <a:solidFill>
                  <a:srgbClr val="C00000"/>
                </a:solidFill>
                <a:latin typeface="Palatino Linotype" panose="02040502050505030304" pitchFamily="18" charset="0"/>
                <a:cs typeface="Times New Roman" panose="02020603050405020304" charset="0"/>
                <a:sym typeface="+mn-ea"/>
              </a:rPr>
              <a:t> local</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datinile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şi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obiceiurile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portul</a:t>
            </a:r>
            <a:r>
              <a:rPr lang="en-US" sz="2000" b="1" dirty="0">
                <a:solidFill>
                  <a:srgbClr val="C00000"/>
                </a:solidFill>
                <a:latin typeface="Palatino Linotype" panose="02040502050505030304" pitchFamily="18" charset="0"/>
                <a:cs typeface="Times New Roman" panose="02020603050405020304" charset="0"/>
              </a:rPr>
              <a:t> popular, </a:t>
            </a:r>
            <a:r>
              <a:rPr lang="en-US" sz="2000" b="1" dirty="0" err="1">
                <a:solidFill>
                  <a:srgbClr val="C00000"/>
                </a:solidFill>
                <a:latin typeface="Palatino Linotype" panose="02040502050505030304" pitchFamily="18" charset="0"/>
                <a:cs typeface="Times New Roman" panose="02020603050405020304" charset="0"/>
              </a:rPr>
              <a:t>obiectele</a:t>
            </a:r>
            <a:r>
              <a:rPr lang="en-US" sz="2000" b="1" dirty="0">
                <a:solidFill>
                  <a:srgbClr val="C00000"/>
                </a:solidFill>
                <a:latin typeface="Palatino Linotype" panose="02040502050505030304" pitchFamily="18" charset="0"/>
                <a:cs typeface="Times New Roman" panose="02020603050405020304" charset="0"/>
              </a:rPr>
              <a:t> de </a:t>
            </a:r>
            <a:r>
              <a:rPr lang="en-US" sz="2000" b="1" dirty="0" err="1">
                <a:solidFill>
                  <a:srgbClr val="C00000"/>
                </a:solidFill>
                <a:latin typeface="Palatino Linotype" panose="02040502050505030304" pitchFamily="18" charset="0"/>
                <a:cs typeface="Times New Roman" panose="02020603050405020304" charset="0"/>
              </a:rPr>
              <a:t>artă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populară</a:t>
            </a:r>
            <a:r>
              <a:rPr lang="en-US" sz="2000" b="1" dirty="0">
                <a:solidFill>
                  <a:srgbClr val="C00000"/>
                </a:solidFill>
                <a:latin typeface="Palatino Linotype" panose="02040502050505030304" pitchFamily="18" charset="0"/>
                <a:cs typeface="Times New Roman" panose="02020603050405020304" charset="0"/>
              </a:rPr>
              <a:t>,</a:t>
            </a:r>
            <a:r>
              <a:rPr lang="ro-RO" altLang="en-US" sz="2000" b="1" dirty="0">
                <a:solidFill>
                  <a:srgbClr val="C00000"/>
                </a:solidFill>
                <a:latin typeface="Palatino Linotype" panose="02040502050505030304" pitchFamily="18" charset="0"/>
                <a:cs typeface="Times New Roman" panose="02020603050405020304" charset="0"/>
              </a:rPr>
              <a:t> meșteșugurile,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instrumentele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muzicale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basmele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cântecele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şi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dansurile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ghicitorile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proverbele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şi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zicătorile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Îi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învăţăm</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copiii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noştri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le </a:t>
            </a:r>
            <a:r>
              <a:rPr lang="en-US" sz="2000" b="1" dirty="0" err="1">
                <a:solidFill>
                  <a:srgbClr val="C00000"/>
                </a:solidFill>
                <a:latin typeface="Palatino Linotype" panose="02040502050505030304" pitchFamily="18" charset="0"/>
                <a:cs typeface="Times New Roman" panose="02020603050405020304" charset="0"/>
              </a:rPr>
              <a:t>preţuiască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le </a:t>
            </a:r>
            <a:r>
              <a:rPr lang="en-US" sz="2000" b="1" dirty="0" err="1">
                <a:solidFill>
                  <a:srgbClr val="C00000"/>
                </a:solidFill>
                <a:latin typeface="Palatino Linotype" panose="02040502050505030304" pitchFamily="18" charset="0"/>
                <a:cs typeface="Times New Roman" panose="02020603050405020304" charset="0"/>
              </a:rPr>
              <a:t>iubească</a:t>
            </a:r>
            <a:r>
              <a:rPr lang="en-US" sz="2000" b="1" dirty="0">
                <a:solidFill>
                  <a:srgbClr val="C00000"/>
                </a:solidFill>
                <a:latin typeface="Palatino Linotype" panose="02040502050505030304" pitchFamily="18" charset="0"/>
                <a:cs typeface="Times New Roman" panose="02020603050405020304" charset="0"/>
              </a:rPr>
              <a:t> ca </a:t>
            </a:r>
            <a:r>
              <a:rPr lang="en-US" sz="2000" b="1" dirty="0" err="1">
                <a:solidFill>
                  <a:srgbClr val="C00000"/>
                </a:solidFill>
                <a:latin typeface="Palatino Linotype" panose="02040502050505030304" pitchFamily="18" charset="0"/>
                <a:cs typeface="Times New Roman" panose="02020603050405020304" charset="0"/>
              </a:rPr>
              <a:t>pe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nişte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scumpe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comori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fie </a:t>
            </a:r>
            <a:r>
              <a:rPr lang="en-US" sz="2000" b="1" dirty="0" err="1">
                <a:solidFill>
                  <a:srgbClr val="C00000"/>
                </a:solidFill>
                <a:latin typeface="Palatino Linotype" panose="02040502050505030304" pitchFamily="18" charset="0"/>
                <a:cs typeface="Times New Roman" panose="02020603050405020304" charset="0"/>
              </a:rPr>
              <a:t>adevăraţi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păstrători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ai</a:t>
            </a:r>
            <a:r>
              <a:rPr lang="ro-RO" altLang="en-US" sz="2000" b="1" dirty="0">
                <a:solidFill>
                  <a:srgbClr val="C00000"/>
                </a:solidFill>
                <a:latin typeface="Palatino Linotype" panose="02040502050505030304" pitchFamily="18" charset="0"/>
                <a:cs typeface="Times New Roman" panose="02020603050405020304" charset="0"/>
              </a:rPr>
              <a:t> valorilor patrimoniului cultural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dorească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rămână</a:t>
            </a:r>
            <a:r>
              <a:rPr lang="en-US" sz="2000" b="1" dirty="0">
                <a:solidFill>
                  <a:srgbClr val="C00000"/>
                </a:solidFill>
                <a:latin typeface="Palatino Linotype" panose="02040502050505030304" pitchFamily="18" charset="0"/>
                <a:cs typeface="Times New Roman" panose="02020603050405020304" charset="0"/>
              </a:rPr>
              <a:t> vii </a:t>
            </a:r>
            <a:r>
              <a:rPr lang="en-US" sz="2000" b="1" dirty="0" err="1">
                <a:solidFill>
                  <a:srgbClr val="C00000"/>
                </a:solidFill>
                <a:latin typeface="Palatino Linotype" panose="02040502050505030304" pitchFamily="18" charset="0"/>
                <a:cs typeface="Times New Roman" panose="02020603050405020304" charset="0"/>
              </a:rPr>
              <a:t>peste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veacuri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le </a:t>
            </a:r>
            <a:r>
              <a:rPr lang="en-US" sz="2000" b="1" dirty="0" err="1">
                <a:solidFill>
                  <a:srgbClr val="C00000"/>
                </a:solidFill>
                <a:latin typeface="Palatino Linotype" panose="02040502050505030304" pitchFamily="18" charset="0"/>
                <a:cs typeface="Times New Roman" panose="02020603050405020304" charset="0"/>
              </a:rPr>
              <a:t>facă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cunoscute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pentru</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ele</a:t>
            </a:r>
            <a:r>
              <a:rPr lang="en-US" sz="2000" b="1" dirty="0">
                <a:solidFill>
                  <a:srgbClr val="C00000"/>
                </a:solidFill>
                <a:latin typeface="Palatino Linotype" panose="02040502050505030304" pitchFamily="18" charset="0"/>
                <a:cs typeface="Times New Roman" panose="02020603050405020304" charset="0"/>
              </a:rPr>
              <a:t> n-au </a:t>
            </a:r>
            <a:r>
              <a:rPr lang="en-US" sz="2000" b="1" dirty="0" err="1">
                <a:solidFill>
                  <a:srgbClr val="C00000"/>
                </a:solidFill>
                <a:latin typeface="Palatino Linotype" panose="02040502050505030304" pitchFamily="18" charset="0"/>
                <a:cs typeface="Times New Roman" panose="02020603050405020304" charset="0"/>
              </a:rPr>
              <a:t>asemănare</a:t>
            </a:r>
            <a:r>
              <a:rPr lang="en-US" sz="2000" b="1" dirty="0">
                <a:solidFill>
                  <a:srgbClr val="C00000"/>
                </a:solidFill>
                <a:latin typeface="Palatino Linotype" panose="02040502050505030304" pitchFamily="18" charset="0"/>
                <a:cs typeface="Times New Roman" panose="02020603050405020304" charset="0"/>
              </a:rPr>
              <a:t>.</a:t>
            </a:r>
            <a:r>
              <a:rPr lang="en-US" sz="2000" b="1" dirty="0">
                <a:latin typeface="Palatino Linotype" panose="02040502050505030304" pitchFamily="18" charset="0"/>
                <a:cs typeface="Times New Roman" panose="02020603050405020304" charset="0"/>
              </a:rPr>
              <a:t>.               	</a:t>
            </a:r>
          </a:p>
          <a:p>
            <a:pPr marL="137160" indent="0" algn="just">
              <a:buNone/>
            </a:pPr>
            <a:r>
              <a:rPr lang="ro-RO" altLang="en-US" sz="2000" b="1" dirty="0">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Datinile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obiceiurile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şi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tradiţiile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trebuie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nu </a:t>
            </a:r>
            <a:r>
              <a:rPr lang="en-US" sz="2000" b="1" dirty="0" err="1">
                <a:solidFill>
                  <a:srgbClr val="C00000"/>
                </a:solidFill>
                <a:latin typeface="Palatino Linotype" panose="02040502050505030304" pitchFamily="18" charset="0"/>
                <a:cs typeface="Times New Roman" panose="02020603050405020304" charset="0"/>
              </a:rPr>
              <a:t>piară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dăinuie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peste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veacuri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iar</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noi</a:t>
            </a:r>
            <a:r>
              <a:rPr lang="en-US" sz="2000" b="1" dirty="0">
                <a:solidFill>
                  <a:srgbClr val="C00000"/>
                </a:solidFill>
                <a:latin typeface="Palatino Linotype" panose="02040502050505030304" pitchFamily="18" charset="0"/>
                <a:cs typeface="Times New Roman" panose="02020603050405020304" charset="0"/>
              </a:rPr>
              <a:t> am </a:t>
            </a:r>
            <a:r>
              <a:rPr lang="ro-RO" altLang="en-US" sz="2000" b="1" dirty="0">
                <a:solidFill>
                  <a:srgbClr val="C00000"/>
                </a:solidFill>
                <a:latin typeface="Palatino Linotype" panose="02040502050505030304" pitchFamily="18" charset="0"/>
                <a:cs typeface="Times New Roman" panose="02020603050405020304" charset="0"/>
              </a:rPr>
              <a:t>reușit odată în plus prin intermediul activităților desfășurate </a:t>
            </a:r>
            <a:r>
              <a:rPr lang="en-US" sz="2000" b="1" dirty="0" err="1">
                <a:solidFill>
                  <a:srgbClr val="C00000"/>
                </a:solidFill>
                <a:latin typeface="Palatino Linotype" panose="02040502050505030304" pitchFamily="18" charset="0"/>
                <a:cs typeface="Times New Roman" panose="02020603050405020304" charset="0"/>
              </a:rPr>
              <a:t>mai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întâi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le </a:t>
            </a:r>
            <a:r>
              <a:rPr lang="en-US" sz="2000" b="1" dirty="0" err="1">
                <a:solidFill>
                  <a:srgbClr val="C00000"/>
                </a:solidFill>
                <a:latin typeface="Palatino Linotype" panose="02040502050505030304" pitchFamily="18" charset="0"/>
                <a:cs typeface="Times New Roman" panose="02020603050405020304" charset="0"/>
              </a:rPr>
              <a:t>facem</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cunoscute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copiilor</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părinţilor</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considerând</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că</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este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necesar</a:t>
            </a:r>
            <a:r>
              <a:rPr lang="en-US" sz="2000" b="1" dirty="0">
                <a:solidFill>
                  <a:srgbClr val="C00000"/>
                </a:solidFill>
                <a:latin typeface="Palatino Linotype" panose="02040502050505030304" pitchFamily="18" charset="0"/>
                <a:cs typeface="Times New Roman" panose="02020603050405020304" charset="0"/>
              </a:rPr>
              <a:t> ca </a:t>
            </a:r>
            <a:r>
              <a:rPr lang="en-US" sz="2000" b="1" dirty="0" err="1">
                <a:solidFill>
                  <a:srgbClr val="C00000"/>
                </a:solidFill>
                <a:latin typeface="Palatino Linotype" panose="02040502050505030304" pitchFamily="18" charset="0"/>
                <a:cs typeface="Times New Roman" panose="02020603050405020304" charset="0"/>
              </a:rPr>
              <a:t>cel</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ce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vrea</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să</a:t>
            </a:r>
            <a:r>
              <a:rPr lang="en-US" sz="2000" b="1" dirty="0">
                <a:solidFill>
                  <a:srgbClr val="C00000"/>
                </a:solidFill>
                <a:latin typeface="Palatino Linotype" panose="02040502050505030304" pitchFamily="18" charset="0"/>
                <a:cs typeface="Times New Roman" panose="02020603050405020304" charset="0"/>
              </a:rPr>
              <a:t> le </a:t>
            </a:r>
            <a:r>
              <a:rPr lang="en-US" sz="2000" b="1" dirty="0" err="1">
                <a:solidFill>
                  <a:srgbClr val="C00000"/>
                </a:solidFill>
                <a:latin typeface="Palatino Linotype" panose="02040502050505030304" pitchFamily="18" charset="0"/>
                <a:cs typeface="Times New Roman" panose="02020603050405020304" charset="0"/>
              </a:rPr>
              <a:t>cunoască</a:t>
            </a:r>
            <a:r>
              <a:rPr lang="en-US" sz="2000" b="1" dirty="0">
                <a:solidFill>
                  <a:srgbClr val="C00000"/>
                </a:solidFill>
                <a:latin typeface="Palatino Linotype" panose="02040502050505030304" pitchFamily="18" charset="0"/>
                <a:cs typeface="Times New Roman" panose="02020603050405020304" charset="0"/>
              </a:rPr>
              <a:t> s</a:t>
            </a:r>
            <a:r>
              <a:rPr lang="ro-RO" sz="2000" b="1" dirty="0">
                <a:solidFill>
                  <a:srgbClr val="C00000"/>
                </a:solidFill>
                <a:latin typeface="Palatino Linotype" panose="02040502050505030304" pitchFamily="18" charset="0"/>
                <a:cs typeface="Times New Roman" panose="02020603050405020304" charset="0"/>
              </a:rPr>
              <a:t>ă</a:t>
            </a:r>
            <a:r>
              <a:rPr lang="en-US" sz="2000" b="1" dirty="0">
                <a:solidFill>
                  <a:srgbClr val="C00000"/>
                </a:solidFill>
                <a:latin typeface="Palatino Linotype" panose="02040502050505030304" pitchFamily="18" charset="0"/>
                <a:cs typeface="Times New Roman" panose="02020603050405020304" charset="0"/>
              </a:rPr>
              <a:t> le </a:t>
            </a:r>
            <a:r>
              <a:rPr lang="en-US" sz="2000" b="1" dirty="0" err="1">
                <a:solidFill>
                  <a:srgbClr val="C00000"/>
                </a:solidFill>
                <a:latin typeface="Palatino Linotype" panose="02040502050505030304" pitchFamily="18" charset="0"/>
                <a:cs typeface="Times New Roman" panose="02020603050405020304" charset="0"/>
              </a:rPr>
              <a:t>adune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mănunchi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pentru</a:t>
            </a:r>
            <a:r>
              <a:rPr lang="en-US" sz="2000" b="1" dirty="0">
                <a:solidFill>
                  <a:srgbClr val="C00000"/>
                </a:solidFill>
                <a:latin typeface="Palatino Linotype" panose="02040502050505030304" pitchFamily="18" charset="0"/>
                <a:cs typeface="Times New Roman" panose="02020603050405020304" charset="0"/>
              </a:rPr>
              <a:t> a le </a:t>
            </a:r>
            <a:r>
              <a:rPr lang="en-US" sz="2000" b="1" dirty="0" err="1">
                <a:solidFill>
                  <a:srgbClr val="C00000"/>
                </a:solidFill>
                <a:latin typeface="Palatino Linotype" panose="02040502050505030304" pitchFamily="18" charset="0"/>
                <a:cs typeface="Times New Roman" panose="02020603050405020304" charset="0"/>
              </a:rPr>
              <a:t>dărui</a:t>
            </a:r>
            <a:r>
              <a:rPr lang="en-US" sz="2000" b="1" dirty="0">
                <a:solidFill>
                  <a:srgbClr val="C00000"/>
                </a:solidFill>
                <a:latin typeface="Palatino Linotype" panose="02040502050505030304" pitchFamily="18" charset="0"/>
                <a:cs typeface="Times New Roman" panose="02020603050405020304" charset="0"/>
              </a:rPr>
              <a:t> din </a:t>
            </a:r>
            <a:r>
              <a:rPr lang="en-US" sz="2000" b="1" dirty="0" err="1">
                <a:solidFill>
                  <a:srgbClr val="C00000"/>
                </a:solidFill>
                <a:latin typeface="Palatino Linotype" panose="02040502050505030304" pitchFamily="18" charset="0"/>
                <a:cs typeface="Times New Roman" panose="02020603050405020304" charset="0"/>
              </a:rPr>
              <a:t>nou</a:t>
            </a:r>
            <a:r>
              <a:rPr lang="en-US" sz="2000" b="1" dirty="0">
                <a:solidFill>
                  <a:srgbClr val="C00000"/>
                </a:solidFill>
                <a:latin typeface="Palatino Linotype" panose="02040502050505030304" pitchFamily="18" charset="0"/>
                <a:cs typeface="Times New Roman" panose="02020603050405020304" charset="0"/>
              </a:rPr>
              <a:t>, cum </a:t>
            </a:r>
            <a:r>
              <a:rPr lang="en-US" sz="2000" b="1" dirty="0" err="1">
                <a:solidFill>
                  <a:srgbClr val="C00000"/>
                </a:solidFill>
                <a:latin typeface="Palatino Linotype" panose="02040502050505030304" pitchFamily="18" charset="0"/>
                <a:cs typeface="Times New Roman" panose="02020603050405020304" charset="0"/>
              </a:rPr>
              <a:t>spunea</a:t>
            </a:r>
            <a:r>
              <a:rPr lang="en-US" sz="2000" b="1" dirty="0">
                <a:solidFill>
                  <a:srgbClr val="C00000"/>
                </a:solidFill>
                <a:latin typeface="Palatino Linotype" panose="02040502050505030304" pitchFamily="18" charset="0"/>
                <a:cs typeface="Times New Roman" panose="02020603050405020304" charset="0"/>
              </a:rPr>
              <a:t> Anton </a:t>
            </a:r>
            <a:r>
              <a:rPr lang="en-US" sz="2000" b="1" dirty="0" err="1">
                <a:solidFill>
                  <a:srgbClr val="C00000"/>
                </a:solidFill>
                <a:latin typeface="Palatino Linotype" panose="02040502050505030304" pitchFamily="18" charset="0"/>
                <a:cs typeface="Times New Roman" panose="02020603050405020304" charset="0"/>
              </a:rPr>
              <a:t>Pann</a:t>
            </a:r>
            <a:r>
              <a:rPr lang="en-US" sz="2000" b="1" dirty="0">
                <a:solidFill>
                  <a:srgbClr val="C00000"/>
                </a:solidFill>
                <a:latin typeface="Palatino Linotype" panose="02040502050505030304" pitchFamily="18" charset="0"/>
                <a:cs typeface="Times New Roman" panose="02020603050405020304" charset="0"/>
              </a:rPr>
              <a:t>:</a:t>
            </a:r>
            <a:r>
              <a:rPr lang="ro-RO" sz="2000" b="1" dirty="0">
                <a:solidFill>
                  <a:srgbClr val="C00000"/>
                </a:solidFill>
                <a:latin typeface="Palatino Linotype" panose="02040502050505030304" pitchFamily="18" charset="0"/>
                <a:cs typeface="Times New Roman" panose="02020603050405020304" charset="0"/>
              </a:rPr>
              <a:t> </a:t>
            </a:r>
            <a:r>
              <a:rPr lang="en-US" sz="2000" b="1" dirty="0">
                <a:solidFill>
                  <a:srgbClr val="C00000"/>
                </a:solidFill>
                <a:latin typeface="Palatino Linotype" panose="02040502050505030304" pitchFamily="18" charset="0"/>
                <a:cs typeface="Times New Roman" panose="02020603050405020304" charset="0"/>
              </a:rPr>
              <a:t>„De la </a:t>
            </a:r>
            <a:r>
              <a:rPr lang="en-US" sz="2000" b="1" dirty="0" err="1">
                <a:solidFill>
                  <a:srgbClr val="C00000"/>
                </a:solidFill>
                <a:latin typeface="Palatino Linotype" panose="02040502050505030304" pitchFamily="18" charset="0"/>
                <a:cs typeface="Times New Roman" panose="02020603050405020304" charset="0"/>
              </a:rPr>
              <a:t>lume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adunate</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Şi</a:t>
            </a:r>
            <a:r>
              <a:rPr lang="en-US" sz="2000" b="1" dirty="0">
                <a:solidFill>
                  <a:srgbClr val="C00000"/>
                </a:solidFill>
                <a:latin typeface="Palatino Linotype" panose="02040502050505030304" pitchFamily="18" charset="0"/>
                <a:cs typeface="Times New Roman" panose="02020603050405020304" charset="0"/>
              </a:rPr>
              <a:t> </a:t>
            </a:r>
            <a:r>
              <a:rPr lang="en-US" sz="2000" b="1" dirty="0" err="1">
                <a:solidFill>
                  <a:srgbClr val="C00000"/>
                </a:solidFill>
                <a:latin typeface="Palatino Linotype" panose="02040502050505030304" pitchFamily="18" charset="0"/>
                <a:cs typeface="Times New Roman" panose="02020603050405020304" charset="0"/>
              </a:rPr>
              <a:t>apoi</a:t>
            </a:r>
            <a:r>
              <a:rPr lang="en-US" sz="2000" b="1" dirty="0">
                <a:solidFill>
                  <a:srgbClr val="C00000"/>
                </a:solidFill>
                <a:latin typeface="Palatino Linotype" panose="02040502050505030304" pitchFamily="18" charset="0"/>
                <a:cs typeface="Times New Roman" panose="02020603050405020304" charset="0"/>
              </a:rPr>
              <a:t> la </a:t>
            </a:r>
            <a:r>
              <a:rPr lang="en-US" sz="2000" b="1" dirty="0" err="1">
                <a:solidFill>
                  <a:srgbClr val="C00000"/>
                </a:solidFill>
                <a:latin typeface="Palatino Linotype" panose="02040502050505030304" pitchFamily="18" charset="0"/>
                <a:cs typeface="Times New Roman" panose="02020603050405020304" charset="0"/>
              </a:rPr>
              <a:t>lume</a:t>
            </a:r>
            <a:r>
              <a:rPr lang="en-US" sz="2000" b="1" dirty="0">
                <a:solidFill>
                  <a:srgbClr val="C00000"/>
                </a:solidFill>
                <a:latin typeface="Palatino Linotype" panose="02040502050505030304" pitchFamily="18" charset="0"/>
                <a:cs typeface="Times New Roman" panose="02020603050405020304" charset="0"/>
              </a:rPr>
              <a:t> date</a:t>
            </a:r>
            <a:r>
              <a:rPr lang="ro-RO" sz="2000" b="1" dirty="0">
                <a:solidFill>
                  <a:srgbClr val="C00000"/>
                </a:solidFill>
                <a:latin typeface="Palatino Linotype" panose="02040502050505030304" pitchFamily="18" charset="0"/>
                <a:cs typeface="Times New Roman" panose="02020603050405020304" charset="0"/>
              </a:rPr>
              <a:t>”.</a:t>
            </a:r>
            <a:endParaRPr lang="en-US" sz="2000" b="1" dirty="0">
              <a:solidFill>
                <a:srgbClr val="C00000"/>
              </a:solidFill>
              <a:latin typeface="Palatino Linotype" panose="02040502050505030304" pitchFamily="18" charset="0"/>
              <a:cs typeface="Times New Roman" panose="020206030504050203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92"/>
            <a:ext cx="8229600" cy="1143000"/>
          </a:xfrm>
        </p:spPr>
        <p:txBody>
          <a:bodyPr>
            <a:normAutofit/>
          </a:bodyPr>
          <a:lstStyle/>
          <a:p>
            <a:r>
              <a:rPr lang="ro-RO" sz="2800" dirty="0">
                <a:solidFill>
                  <a:srgbClr val="C00000"/>
                </a:solidFill>
                <a:latin typeface="Palatino Linotype" panose="02040502050505030304" pitchFamily="18" charset="0"/>
              </a:rPr>
              <a:t>PLUGARUL SAU POGĂNICIUL, OBICEI DE PE VALEA GURGHIULUI</a:t>
            </a:r>
            <a:endParaRPr lang="en-US" sz="2800" dirty="0">
              <a:solidFill>
                <a:srgbClr val="C00000"/>
              </a:solidFill>
              <a:latin typeface="Palatino Linotype" panose="02040502050505030304" pitchFamily="18" charset="0"/>
            </a:endParaRPr>
          </a:p>
        </p:txBody>
      </p:sp>
      <p:sp>
        <p:nvSpPr>
          <p:cNvPr id="3" name="Content Placeholder 2"/>
          <p:cNvSpPr>
            <a:spLocks noGrp="1"/>
          </p:cNvSpPr>
          <p:nvPr>
            <p:ph sz="half" idx="1"/>
          </p:nvPr>
        </p:nvSpPr>
        <p:spPr>
          <a:xfrm>
            <a:off x="143508" y="1263774"/>
            <a:ext cx="8856984" cy="5335905"/>
          </a:xfrm>
        </p:spPr>
        <p:txBody>
          <a:bodyPr>
            <a:normAutofit/>
          </a:bodyPr>
          <a:lstStyle/>
          <a:p>
            <a:pPr marL="137160" indent="0" algn="just">
              <a:buNone/>
            </a:pPr>
            <a:r>
              <a:rPr lang="en-GB" sz="2000" b="1" dirty="0">
                <a:solidFill>
                  <a:schemeClr val="bg1"/>
                </a:solidFill>
                <a:latin typeface="Times New Roman" panose="02020603050405020304" charset="0"/>
                <a:cs typeface="Times New Roman" panose="02020603050405020304" charset="0"/>
              </a:rPr>
              <a:t>	</a:t>
            </a:r>
            <a:r>
              <a:rPr lang="vi-VN" sz="2000" b="1" dirty="0">
                <a:solidFill>
                  <a:schemeClr val="bg1"/>
                </a:solidFill>
                <a:latin typeface="Palatino Linotype" panose="02040502050505030304" pitchFamily="18" charset="0"/>
                <a:cs typeface="Times New Roman" panose="02020603050405020304" charset="0"/>
              </a:rPr>
              <a:t>Obiceiul Plugarului sau Pogăniciului era larg răspândit în satele de pe Valea Gurghiului), Adrian, Caşva (comuna Gurghiu), avea anumite specificităţi în fiecare dintre aceste sate, însă rolul principal îl avea întotdeauna primul sătean care ieşea la arat în primăvară. În satul Adrian, „plugarul„ era înconjurat de feciori încă din biserică, în timpul slujbei religioase, pentru a nu urca în turn pentru a trage clopotele şi astfel să scape de obligaţiile care îi revin, adică să dea de băut şi de mâncat feciorilor din sat. Dacă plugarul nu reuşea să tragă clopotele, după slujbă acesta era aruncat în apă, după care se încingea cheful, pe cheltuiala acestuia.</a:t>
            </a:r>
          </a:p>
          <a:p>
            <a:pPr marL="137160" indent="0">
              <a:buNone/>
            </a:pPr>
            <a:endParaRPr lang="vi-VN" sz="2000" b="1" dirty="0">
              <a:solidFill>
                <a:schemeClr val="bg1"/>
              </a:solidFill>
              <a:latin typeface="Palatino Linotype" panose="02040502050505030304" pitchFamily="18" charset="0"/>
              <a:cs typeface="Arial" panose="020B0604020202020204" pitchFamily="34" charset="0"/>
            </a:endParaRPr>
          </a:p>
          <a:p>
            <a:pPr marL="137160" indent="0">
              <a:buNone/>
            </a:pPr>
            <a:r>
              <a:rPr lang="ro-RO" sz="2000" dirty="0">
                <a:solidFill>
                  <a:schemeClr val="bg1"/>
                </a:solidFill>
                <a:latin typeface="Arial" panose="020B0604020202020204" pitchFamily="34" charset="0"/>
                <a:cs typeface="Arial" panose="020B0604020202020204" pitchFamily="34" charset="0"/>
              </a:rPr>
              <a:t>                                                           </a:t>
            </a:r>
          </a:p>
          <a:p>
            <a:endParaRPr lang="ro-RO" sz="2000" dirty="0">
              <a:solidFill>
                <a:schemeClr val="bg1"/>
              </a:solidFill>
              <a:latin typeface="Arial" panose="020B0604020202020204" pitchFamily="34" charset="0"/>
              <a:cs typeface="Arial" panose="020B0604020202020204" pitchFamily="34" charset="0"/>
            </a:endParaRPr>
          </a:p>
          <a:p>
            <a:endParaRPr lang="ro-RO" sz="2000" dirty="0">
              <a:solidFill>
                <a:schemeClr val="bg1"/>
              </a:solidFill>
              <a:latin typeface="Arial" panose="020B0604020202020204" pitchFamily="34" charset="0"/>
              <a:cs typeface="Arial" panose="020B0604020202020204" pitchFamily="34" charset="0"/>
            </a:endParaRPr>
          </a:p>
          <a:p>
            <a:endParaRPr lang="ro-RO" sz="20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2" descr="C:\Users\home\Desktop\descărcare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488" y="4581001"/>
            <a:ext cx="3520148" cy="2002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sz="half" idx="2"/>
          </p:nvPr>
        </p:nvPicPr>
        <p:blipFill>
          <a:blip r:embed="rId4" cstate="print"/>
          <a:stretch>
            <a:fillRect/>
          </a:stretch>
        </p:blipFill>
        <p:spPr>
          <a:xfrm>
            <a:off x="6077815" y="4221088"/>
            <a:ext cx="1884697" cy="243683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854968"/>
          </a:xfrm>
        </p:spPr>
        <p:txBody>
          <a:bodyPr>
            <a:normAutofit/>
          </a:bodyPr>
          <a:lstStyle/>
          <a:p>
            <a:r>
              <a:rPr lang="en-US" sz="2800" dirty="0" err="1">
                <a:solidFill>
                  <a:srgbClr val="C00000"/>
                </a:solidFill>
                <a:latin typeface="Palatino Linotype" panose="02040502050505030304" pitchFamily="18" charset="0"/>
                <a:cs typeface="Arial" panose="020B0604020202020204" pitchFamily="34" charset="0"/>
              </a:rPr>
              <a:t>Trad</a:t>
            </a:r>
            <a:r>
              <a:rPr lang="ro-RO" sz="2800" dirty="0">
                <a:solidFill>
                  <a:srgbClr val="C00000"/>
                </a:solidFill>
                <a:latin typeface="Palatino Linotype" panose="02040502050505030304" pitchFamily="18" charset="0"/>
              </a:rPr>
              <a:t>iții și obiceiuri de Sânziene la Gurghiu</a:t>
            </a:r>
            <a:endParaRPr lang="en-US" sz="2800" dirty="0">
              <a:solidFill>
                <a:srgbClr val="C00000"/>
              </a:solidFill>
              <a:latin typeface="Palatino Linotype" panose="02040502050505030304" pitchFamily="18" charset="0"/>
            </a:endParaRPr>
          </a:p>
        </p:txBody>
      </p:sp>
      <p:sp>
        <p:nvSpPr>
          <p:cNvPr id="3" name="Content Placeholder 2"/>
          <p:cNvSpPr>
            <a:spLocks noGrp="1"/>
          </p:cNvSpPr>
          <p:nvPr>
            <p:ph idx="1"/>
          </p:nvPr>
        </p:nvSpPr>
        <p:spPr>
          <a:xfrm>
            <a:off x="0" y="908720"/>
            <a:ext cx="8686800" cy="5400640"/>
          </a:xfrm>
        </p:spPr>
        <p:txBody>
          <a:bodyPr>
            <a:normAutofit/>
          </a:bodyPr>
          <a:lstStyle/>
          <a:p>
            <a:pPr marL="137160" indent="0" algn="ctr">
              <a:buNone/>
            </a:pPr>
            <a:r>
              <a:rPr lang="vi-VN" sz="1800" b="1" dirty="0">
                <a:solidFill>
                  <a:schemeClr val="bg1"/>
                </a:solidFill>
                <a:latin typeface="Palatino Linotype" panose="02040502050505030304" pitchFamily="18" charset="0"/>
              </a:rPr>
              <a:t>Femeile merg pe drum, prin iarbă, după sânziene, în costume naționale și cântă:</a:t>
            </a:r>
            <a:br>
              <a:rPr lang="vi-VN" sz="1800" b="1" dirty="0">
                <a:solidFill>
                  <a:schemeClr val="bg1"/>
                </a:solidFill>
                <a:latin typeface="Palatino Linotype" panose="02040502050505030304" pitchFamily="18" charset="0"/>
              </a:rPr>
            </a:br>
            <a:r>
              <a:rPr lang="vi-VN" sz="1800" b="1" dirty="0">
                <a:solidFill>
                  <a:schemeClr val="bg1"/>
                </a:solidFill>
                <a:latin typeface="Palatino Linotype" panose="02040502050505030304" pitchFamily="18" charset="0"/>
              </a:rPr>
              <a:t>„Pe coasta cu florile</a:t>
            </a:r>
            <a:br>
              <a:rPr lang="vi-VN" sz="1800" b="1" dirty="0">
                <a:solidFill>
                  <a:schemeClr val="bg1"/>
                </a:solidFill>
                <a:latin typeface="Palatino Linotype" panose="02040502050505030304" pitchFamily="18" charset="0"/>
              </a:rPr>
            </a:br>
            <a:r>
              <a:rPr lang="vi-VN" sz="1800" b="1" dirty="0">
                <a:solidFill>
                  <a:schemeClr val="bg1"/>
                </a:solidFill>
                <a:latin typeface="Palatino Linotype" panose="02040502050505030304" pitchFamily="18" charset="0"/>
              </a:rPr>
              <a:t>Strângem sânzienile</a:t>
            </a:r>
            <a:br>
              <a:rPr lang="vi-VN" sz="1800" b="1" dirty="0">
                <a:solidFill>
                  <a:schemeClr val="bg1"/>
                </a:solidFill>
                <a:latin typeface="Palatino Linotype" panose="02040502050505030304" pitchFamily="18" charset="0"/>
              </a:rPr>
            </a:br>
            <a:r>
              <a:rPr lang="vi-VN" sz="1800" b="1" dirty="0">
                <a:solidFill>
                  <a:schemeClr val="bg1"/>
                </a:solidFill>
                <a:latin typeface="Palatino Linotype" panose="02040502050505030304" pitchFamily="18" charset="0"/>
              </a:rPr>
              <a:t>Cununiță împletim</a:t>
            </a:r>
            <a:br>
              <a:rPr lang="vi-VN" sz="1800" b="1" dirty="0">
                <a:solidFill>
                  <a:schemeClr val="bg1"/>
                </a:solidFill>
                <a:latin typeface="Palatino Linotype" panose="02040502050505030304" pitchFamily="18" charset="0"/>
              </a:rPr>
            </a:br>
            <a:r>
              <a:rPr lang="vi-VN" sz="1800" b="1" dirty="0">
                <a:solidFill>
                  <a:schemeClr val="bg1"/>
                </a:solidFill>
                <a:latin typeface="Palatino Linotype" panose="02040502050505030304" pitchFamily="18" charset="0"/>
              </a:rPr>
              <a:t>Pe casă o azvârlim</a:t>
            </a:r>
            <a:r>
              <a:rPr lang="ro-RO" sz="1800" b="1" dirty="0">
                <a:solidFill>
                  <a:schemeClr val="bg1"/>
                </a:solidFill>
                <a:latin typeface="Palatino Linotype" panose="02040502050505030304" pitchFamily="18" charset="0"/>
                <a:cs typeface="Times New Roman" panose="02020603050405020304" charset="0"/>
              </a:rPr>
              <a:t>”</a:t>
            </a:r>
            <a:endParaRPr lang="en-GB" sz="1800" b="1" dirty="0">
              <a:solidFill>
                <a:schemeClr val="bg1"/>
              </a:solidFill>
              <a:latin typeface="Palatino Linotype" panose="02040502050505030304" pitchFamily="18" charset="0"/>
            </a:endParaRPr>
          </a:p>
          <a:p>
            <a:pPr marL="137160" indent="0" algn="just">
              <a:buNone/>
            </a:pPr>
            <a:r>
              <a:rPr lang="vi-VN" sz="1800" b="1" dirty="0">
                <a:solidFill>
                  <a:schemeClr val="bg1"/>
                </a:solidFill>
                <a:latin typeface="Palatino Linotype" panose="02040502050505030304" pitchFamily="18" charset="0"/>
              </a:rPr>
              <a:t>Se împletesc cununi de sânziene, </a:t>
            </a:r>
            <a:r>
              <a:rPr lang="vi-VN" sz="1800" b="1" dirty="0">
                <a:solidFill>
                  <a:schemeClr val="bg1"/>
                </a:solidFill>
                <a:latin typeface="Palatino Linotype" panose="02040502050505030304" pitchFamily="18" charset="0"/>
                <a:sym typeface="+mn-ea"/>
              </a:rPr>
              <a:t>Cununile se aruncă pe casă (la gazda la care ne adunăm să plecăm după sânziene și unde ne întoarcem să facem cununi). Sau mergem cu cununile la casele noastre. Când le aruncăm, spunem numele membrilor familiei.</a:t>
            </a:r>
            <a:endParaRPr lang="en-GB" sz="1800" b="1" dirty="0">
              <a:solidFill>
                <a:schemeClr val="bg1"/>
              </a:solidFill>
              <a:latin typeface="Palatino Linotype" panose="02040502050505030304" pitchFamily="18" charset="0"/>
              <a:sym typeface="+mn-ea"/>
            </a:endParaRPr>
          </a:p>
          <a:p>
            <a:pPr marL="137160" indent="0" algn="just">
              <a:buNone/>
            </a:pPr>
            <a:r>
              <a:rPr lang="vi-VN" sz="5500" b="1" dirty="0">
                <a:solidFill>
                  <a:schemeClr val="bg1"/>
                </a:solidFill>
              </a:rPr>
              <a:t/>
            </a:r>
            <a:br>
              <a:rPr lang="vi-VN" sz="5500" b="1" dirty="0">
                <a:solidFill>
                  <a:schemeClr val="bg1"/>
                </a:solidFill>
              </a:rPr>
            </a:br>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dirty="0"/>
          </a:p>
        </p:txBody>
      </p:sp>
      <p:pic>
        <p:nvPicPr>
          <p:cNvPr id="5" name="Picture 2" descr="C:\Users\home\Desktop\descărcare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536831"/>
            <a:ext cx="4032448" cy="257424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195603" y="716810"/>
            <a:ext cx="3709418" cy="2743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3956" y="269346"/>
            <a:ext cx="4550917" cy="3908762"/>
          </a:xfrm>
          <a:prstGeom prst="rect">
            <a:avLst/>
          </a:prstGeom>
        </p:spPr>
        <p:txBody>
          <a:bodyPr wrap="square">
            <a:spAutoFit/>
          </a:bodyPr>
          <a:lstStyle/>
          <a:p>
            <a:pPr algn="ctr"/>
            <a:r>
              <a:rPr lang="ro-RO" b="1" dirty="0">
                <a:solidFill>
                  <a:schemeClr val="bg1"/>
                </a:solidFill>
              </a:rPr>
              <a:t>          </a:t>
            </a:r>
            <a:r>
              <a:rPr lang="ro-RO" sz="24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panose="020B0604020202020204" pitchFamily="34" charset="0"/>
              </a:rPr>
              <a:t>TÂRGUL FETELOR</a:t>
            </a:r>
          </a:p>
          <a:p>
            <a:pPr algn="ctr"/>
            <a:endParaRPr lang="ro-RO" sz="800" b="1" dirty="0">
              <a:solidFill>
                <a:srgbClr val="C00000"/>
              </a:solidFill>
              <a:effectLst>
                <a:outerShdw blurRad="38100" dist="38100" dir="2700000" algn="tl">
                  <a:srgbClr val="000000">
                    <a:alpha val="43137"/>
                  </a:srgbClr>
                </a:outerShdw>
              </a:effectLst>
              <a:latin typeface="Palatino Linotype" panose="02040502050505030304" pitchFamily="18" charset="0"/>
              <a:cs typeface="Arial" panose="020B0604020202020204" pitchFamily="34" charset="0"/>
            </a:endParaRPr>
          </a:p>
          <a:p>
            <a:pPr algn="just"/>
            <a:r>
              <a:rPr lang="en-GB" b="1" dirty="0">
                <a:solidFill>
                  <a:schemeClr val="bg1"/>
                </a:solidFill>
                <a:latin typeface="Palatino Linotype" panose="02040502050505030304" pitchFamily="18" charset="0"/>
                <a:cs typeface="Arial" panose="020B0604020202020204" pitchFamily="34" charset="0"/>
              </a:rPr>
              <a:t>	</a:t>
            </a:r>
            <a:r>
              <a:rPr lang="vi-VN" b="1" dirty="0">
                <a:solidFill>
                  <a:schemeClr val="bg1"/>
                </a:solidFill>
                <a:latin typeface="Palatino Linotype" panose="02040502050505030304" pitchFamily="18" charset="0"/>
                <a:cs typeface="Arial" panose="020B0604020202020204" pitchFamily="34" charset="0"/>
              </a:rPr>
              <a:t>Având o tradiție de peste 100 de ani,</a:t>
            </a:r>
            <a:r>
              <a:rPr lang="en-GB" b="1" dirty="0">
                <a:solidFill>
                  <a:schemeClr val="bg1"/>
                </a:solidFill>
                <a:latin typeface="Palatino Linotype" panose="02040502050505030304" pitchFamily="18" charset="0"/>
                <a:cs typeface="Arial" panose="020B0604020202020204" pitchFamily="34" charset="0"/>
              </a:rPr>
              <a:t> </a:t>
            </a:r>
            <a:r>
              <a:rPr lang="ro-RO" b="1" dirty="0">
                <a:solidFill>
                  <a:schemeClr val="bg1"/>
                </a:solidFill>
                <a:latin typeface="Palatino Linotype" panose="02040502050505030304" pitchFamily="18" charset="0"/>
                <a:cs typeface="Arial" panose="020B0604020202020204" pitchFamily="34" charset="0"/>
              </a:rPr>
              <a:t>„</a:t>
            </a:r>
            <a:r>
              <a:rPr lang="en-US" b="1" dirty="0">
                <a:solidFill>
                  <a:schemeClr val="bg1"/>
                </a:solidFill>
                <a:latin typeface="Palatino Linotype" panose="02040502050505030304" pitchFamily="18" charset="0"/>
                <a:cs typeface="Arial" panose="020B0604020202020204" pitchFamily="34" charset="0"/>
              </a:rPr>
              <a:t>T</a:t>
            </a:r>
            <a:r>
              <a:rPr lang="ro-RO" b="1" dirty="0" err="1">
                <a:solidFill>
                  <a:schemeClr val="bg1"/>
                </a:solidFill>
                <a:latin typeface="Palatino Linotype" panose="02040502050505030304" pitchFamily="18" charset="0"/>
                <a:cs typeface="Arial" panose="020B0604020202020204" pitchFamily="34" charset="0"/>
              </a:rPr>
              <a:t>ârgul</a:t>
            </a:r>
            <a:r>
              <a:rPr lang="ro-RO" b="1" dirty="0">
                <a:solidFill>
                  <a:schemeClr val="bg1"/>
                </a:solidFill>
                <a:latin typeface="Palatino Linotype" panose="02040502050505030304" pitchFamily="18" charset="0"/>
                <a:cs typeface="Arial" panose="020B0604020202020204" pitchFamily="34" charset="0"/>
              </a:rPr>
              <a:t> fetelor”  este un eveniment având ca scop </a:t>
            </a:r>
            <a:r>
              <a:rPr lang="vi-VN" b="1" dirty="0">
                <a:solidFill>
                  <a:schemeClr val="bg1"/>
                </a:solidFill>
                <a:latin typeface="Palatino Linotype" panose="02040502050505030304" pitchFamily="18" charset="0"/>
                <a:cs typeface="Arial" panose="020B0604020202020204" pitchFamily="34" charset="0"/>
              </a:rPr>
              <a:t>rememorar</a:t>
            </a:r>
            <a:r>
              <a:rPr lang="ro-RO" b="1" dirty="0">
                <a:solidFill>
                  <a:schemeClr val="bg1"/>
                </a:solidFill>
                <a:latin typeface="Palatino Linotype" panose="02040502050505030304" pitchFamily="18" charset="0"/>
                <a:cs typeface="Arial" panose="020B0604020202020204" pitchFamily="34" charset="0"/>
              </a:rPr>
              <a:t>ea</a:t>
            </a:r>
            <a:r>
              <a:rPr lang="vi-VN" b="1" dirty="0">
                <a:solidFill>
                  <a:schemeClr val="bg1"/>
                </a:solidFill>
                <a:latin typeface="Palatino Linotype" panose="02040502050505030304" pitchFamily="18" charset="0"/>
                <a:cs typeface="Arial" panose="020B0604020202020204" pitchFamily="34" charset="0"/>
              </a:rPr>
              <a:t> tradițiilor și obiceiului născut pe meleagurile văii Gurghiului, prilej de întâlnire, prietenie, apropiere, iubire, în care perechile fac o paradă a portului popular, a frumuseții și a dragostei!</a:t>
            </a:r>
            <a:endParaRPr lang="ro-RO" b="1" dirty="0">
              <a:solidFill>
                <a:schemeClr val="bg1"/>
              </a:solidFill>
              <a:latin typeface="Palatino Linotype" panose="02040502050505030304" pitchFamily="18" charset="0"/>
              <a:cs typeface="Arial" panose="020B0604020202020204" pitchFamily="34" charset="0"/>
            </a:endParaRPr>
          </a:p>
          <a:p>
            <a:pPr algn="just"/>
            <a:r>
              <a:rPr lang="vi-VN" b="1" dirty="0">
                <a:solidFill>
                  <a:schemeClr val="bg1"/>
                </a:solidFill>
                <a:latin typeface="Palatino Linotype" panose="02040502050505030304" pitchFamily="18" charset="0"/>
                <a:cs typeface="Arial" panose="020B0604020202020204" pitchFamily="34" charset="0"/>
              </a:rPr>
              <a:t>În preambulul târgului, sâmbătă seara începând cu orele 20, în localitatea Caşva</a:t>
            </a:r>
            <a:r>
              <a:rPr lang="ro-RO" b="1" dirty="0">
                <a:solidFill>
                  <a:schemeClr val="bg1"/>
                </a:solidFill>
                <a:latin typeface="Palatino Linotype" panose="02040502050505030304" pitchFamily="18" charset="0"/>
                <a:cs typeface="Arial" panose="020B0604020202020204" pitchFamily="34" charset="0"/>
              </a:rPr>
              <a:t> și Orșova</a:t>
            </a:r>
            <a:r>
              <a:rPr lang="vi-VN" b="1" dirty="0">
                <a:solidFill>
                  <a:schemeClr val="bg1"/>
                </a:solidFill>
                <a:latin typeface="Palatino Linotype" panose="02040502050505030304" pitchFamily="18" charset="0"/>
                <a:cs typeface="Arial" panose="020B0604020202020204" pitchFamily="34" charset="0"/>
              </a:rPr>
              <a:t> se desfăşura strigatul fetelor peste sat. </a:t>
            </a:r>
            <a:endParaRPr lang="en-US" b="1" dirty="0">
              <a:solidFill>
                <a:schemeClr val="bg1"/>
              </a:solidFill>
              <a:latin typeface="Palatino Linotype" panose="02040502050505030304" pitchFamily="18" charset="0"/>
              <a:cs typeface="Arial" panose="020B0604020202020204" pitchFamily="34" charset="0"/>
            </a:endParaRPr>
          </a:p>
        </p:txBody>
      </p:sp>
      <p:sp>
        <p:nvSpPr>
          <p:cNvPr id="2" name="AutoShape 2" descr="FOTO: Târgul Fetelor, paradă a frumuseţii, dragostei şi portului popular -  Stiri din Mures, Stiri Targu mures - Liderul presei murese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FOTO: Târgul Fetelor, paradă a frumuseţii, dragostei şi portului popular -  Stiri din Mures, Stiri Targu mures - Liderul presei murese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6" descr="FOTO: Târgul Fetelor, paradă a frumuseţii, dragostei şi portului popular -  Stiri din Mures, Stiri Targu mures - Liderul presei murese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8" descr="FOTO: Târgul Fetelor, paradă a frumuseţii, dragostei şi portului popular -  Stiri din Mures, Stiri Targu mures - Liderul presei murese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10" descr="FOTO: Târgul Fetelor, paradă a frumuseţii, dragostei şi portului popular -  Stiri din Mures, Stiri Targu mures - Liderul presei muresen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 name="AutoShape 14" descr="FOTO: Târgul Fetelor, paradă a frumuseţii, dragostei şi portului popular -  Stiri din Mures, Stiri Targu mures - Liderul presei muresen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AutoShape 16" descr="FOTO: Târgul Fetelor, paradă a frumuseţii, dragostei şi portului popular -  Stiri din Mures, Stiri Targu mures - Liderul presei muresene"/>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65" name="Picture 17" descr="C:\Users\home\Desktop\descărca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603" y="3835306"/>
            <a:ext cx="3709418" cy="2877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6" name="Picture 18" descr="C:\Users\home\Desktop\descărcare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979" y="4164006"/>
            <a:ext cx="4400872" cy="2515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66"/>
                                        </p:tgtEl>
                                        <p:attrNameLst>
                                          <p:attrName>style.visibility</p:attrName>
                                        </p:attrNameLst>
                                      </p:cBhvr>
                                      <p:to>
                                        <p:strVal val="visible"/>
                                      </p:to>
                                    </p:set>
                                    <p:animEffect transition="in" filter="fade">
                                      <p:cBhvr>
                                        <p:cTn id="19" dur="1000"/>
                                        <p:tgtEl>
                                          <p:spTgt spid="2066"/>
                                        </p:tgtEl>
                                      </p:cBhvr>
                                    </p:animEffect>
                                    <p:anim calcmode="lin" valueType="num">
                                      <p:cBhvr>
                                        <p:cTn id="20" dur="1000" fill="hold"/>
                                        <p:tgtEl>
                                          <p:spTgt spid="2066"/>
                                        </p:tgtEl>
                                        <p:attrNameLst>
                                          <p:attrName>ppt_x</p:attrName>
                                        </p:attrNameLst>
                                      </p:cBhvr>
                                      <p:tavLst>
                                        <p:tav tm="0">
                                          <p:val>
                                            <p:strVal val="#ppt_x"/>
                                          </p:val>
                                        </p:tav>
                                        <p:tav tm="100000">
                                          <p:val>
                                            <p:strVal val="#ppt_x"/>
                                          </p:val>
                                        </p:tav>
                                      </p:tavLst>
                                    </p:anim>
                                    <p:anim calcmode="lin" valueType="num">
                                      <p:cBhvr>
                                        <p:cTn id="21" dur="1000" fill="hold"/>
                                        <p:tgtEl>
                                          <p:spTgt spid="206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065"/>
                                        </p:tgtEl>
                                        <p:attrNameLst>
                                          <p:attrName>style.visibility</p:attrName>
                                        </p:attrNameLst>
                                      </p:cBhvr>
                                      <p:to>
                                        <p:strVal val="visible"/>
                                      </p:to>
                                    </p:set>
                                    <p:animEffect transition="in" filter="fade">
                                      <p:cBhvr>
                                        <p:cTn id="25" dur="1000"/>
                                        <p:tgtEl>
                                          <p:spTgt spid="2065"/>
                                        </p:tgtEl>
                                      </p:cBhvr>
                                    </p:animEffect>
                                    <p:anim calcmode="lin" valueType="num">
                                      <p:cBhvr>
                                        <p:cTn id="26" dur="1000" fill="hold"/>
                                        <p:tgtEl>
                                          <p:spTgt spid="2065"/>
                                        </p:tgtEl>
                                        <p:attrNameLst>
                                          <p:attrName>ppt_x</p:attrName>
                                        </p:attrNameLst>
                                      </p:cBhvr>
                                      <p:tavLst>
                                        <p:tav tm="0">
                                          <p:val>
                                            <p:strVal val="#ppt_x"/>
                                          </p:val>
                                        </p:tav>
                                        <p:tav tm="100000">
                                          <p:val>
                                            <p:strVal val="#ppt_x"/>
                                          </p:val>
                                        </p:tav>
                                      </p:tavLst>
                                    </p:anim>
                                    <p:anim calcmode="lin" valueType="num">
                                      <p:cBhvr>
                                        <p:cTn id="27" dur="1000" fill="hold"/>
                                        <p:tgtEl>
                                          <p:spTgt spid="20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3363"/>
            <a:ext cx="8229600" cy="764704"/>
          </a:xfrm>
        </p:spPr>
        <p:txBody>
          <a:bodyPr>
            <a:normAutofit/>
          </a:bodyPr>
          <a:lstStyle/>
          <a:p>
            <a:r>
              <a:rPr lang="en-US" sz="2800" dirty="0">
                <a:solidFill>
                  <a:srgbClr val="C00000"/>
                </a:solidFill>
                <a:latin typeface="Palatino Linotype" panose="02040502050505030304" pitchFamily="18" charset="0"/>
                <a:cs typeface="Arial" panose="020B0604020202020204" pitchFamily="34" charset="0"/>
              </a:rPr>
              <a:t>DOBA</a:t>
            </a:r>
            <a:r>
              <a:rPr lang="ro-RO" sz="2800" dirty="0">
                <a:solidFill>
                  <a:srgbClr val="C00000"/>
                </a:solidFill>
                <a:latin typeface="Palatino Linotype" panose="02040502050505030304" pitchFamily="18" charset="0"/>
                <a:cs typeface="Arial" panose="020B0604020202020204" pitchFamily="34" charset="0"/>
              </a:rPr>
              <a:t>ȘU</a:t>
            </a:r>
            <a:endParaRPr lang="en-US" sz="2800" dirty="0">
              <a:solidFill>
                <a:srgbClr val="C00000"/>
              </a:solidFill>
              <a:latin typeface="Palatino Linotype" panose="02040502050505030304" pitchFamily="18" charset="0"/>
              <a:cs typeface="Arial" panose="020B0604020202020204" pitchFamily="34" charset="0"/>
            </a:endParaRPr>
          </a:p>
        </p:txBody>
      </p:sp>
      <p:sp>
        <p:nvSpPr>
          <p:cNvPr id="3" name="Content Placeholder 2"/>
          <p:cNvSpPr>
            <a:spLocks noGrp="1"/>
          </p:cNvSpPr>
          <p:nvPr>
            <p:ph idx="1"/>
          </p:nvPr>
        </p:nvSpPr>
        <p:spPr>
          <a:xfrm>
            <a:off x="457200" y="764704"/>
            <a:ext cx="8229600" cy="6093296"/>
          </a:xfrm>
        </p:spPr>
        <p:txBody>
          <a:bodyPr>
            <a:normAutofit/>
          </a:bodyPr>
          <a:lstStyle/>
          <a:p>
            <a:pPr marL="137160" indent="0" algn="just">
              <a:buNone/>
            </a:pPr>
            <a:r>
              <a:rPr lang="ro-RO" altLang="vi-VN" sz="2000" b="1" dirty="0">
                <a:solidFill>
                  <a:schemeClr val="bg1"/>
                </a:solidFill>
                <a:latin typeface="Palatino Linotype" panose="02040502050505030304" pitchFamily="18" charset="0"/>
                <a:cs typeface="Times New Roman" panose="02020603050405020304" charset="0"/>
              </a:rPr>
              <a:t>      În trecut, prin sate anunțarea evenimentelor care urmau a se desfășura era făcută de către „dobașul” satului, ca de altfel și jocurile organizate duminica și în sărbători. </a:t>
            </a:r>
            <a:r>
              <a:rPr lang="vi-VN" sz="2000" b="1" dirty="0">
                <a:solidFill>
                  <a:schemeClr val="bg1"/>
                </a:solidFill>
                <a:latin typeface="Palatino Linotype" panose="02040502050505030304" pitchFamily="18" charset="0"/>
                <a:cs typeface="Times New Roman" panose="02020603050405020304" charset="0"/>
              </a:rPr>
              <a:t>Dar, ca să nu uite sătenii, dimineața, înainte de a se merge la biserică, dobașul satului striga să-l audă tot satul, că în duminica respectivă, după Sfânta Liturghie, este joc. Nu era duminică în care să nu fie joc, la care participa toată suflarea satului: de la preot, învățător și până la cei mai mici copii, care încercau să prindă de pe margine tainele jocului. </a:t>
            </a:r>
            <a:endParaRPr lang="en-US" sz="2000" b="1" dirty="0">
              <a:solidFill>
                <a:schemeClr val="bg1"/>
              </a:solidFill>
              <a:latin typeface="Palatino Linotype" panose="02040502050505030304" pitchFamily="18" charset="0"/>
              <a:cs typeface="Times New Roman" panose="02020603050405020304" charset="0"/>
            </a:endParaRPr>
          </a:p>
        </p:txBody>
      </p:sp>
      <p:pic>
        <p:nvPicPr>
          <p:cNvPr id="1027" name="Picture 3" descr="C:\Users\home\Desktop\descărc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449376"/>
            <a:ext cx="3417241" cy="3343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randombar(horizontal)">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400" dirty="0">
                <a:solidFill>
                  <a:srgbClr val="C00000"/>
                </a:solidFill>
                <a:effectLst/>
                <a:latin typeface="Palatino Linotype" panose="02040502050505030304" pitchFamily="18" charset="0"/>
                <a:cs typeface="Times New Roman" panose="02020603050405020304" charset="0"/>
              </a:rPr>
              <a:t> </a:t>
            </a:r>
            <a:r>
              <a:rPr lang="vi-VN" sz="2800"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charset="0"/>
              </a:rPr>
              <a:t>Şezătorile de iarnă</a:t>
            </a:r>
            <a:r>
              <a:rPr lang="vi-VN" sz="2665" dirty="0">
                <a:effectLst/>
                <a:latin typeface="Times New Roman" panose="02020603050405020304" charset="0"/>
                <a:cs typeface="Times New Roman" panose="02020603050405020304" charset="0"/>
              </a:rPr>
              <a:t/>
            </a:r>
            <a:br>
              <a:rPr lang="vi-VN" sz="2665" dirty="0">
                <a:effectLst/>
                <a:latin typeface="Times New Roman" panose="02020603050405020304" charset="0"/>
                <a:cs typeface="Times New Roman" panose="02020603050405020304" charset="0"/>
              </a:rPr>
            </a:br>
            <a:endParaRPr lang="en-US" sz="2665"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07504" y="1124744"/>
            <a:ext cx="4554725" cy="5589240"/>
          </a:xfrm>
        </p:spPr>
        <p:txBody>
          <a:bodyPr>
            <a:normAutofit/>
          </a:bodyPr>
          <a:lstStyle/>
          <a:p>
            <a:pPr marL="137160" indent="0" algn="just">
              <a:buNone/>
            </a:pPr>
            <a:r>
              <a:rPr lang="ro-RO"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Sezonul</a:t>
            </a:r>
            <a:r>
              <a:rPr lang="en-US" sz="2000" b="1" dirty="0">
                <a:solidFill>
                  <a:schemeClr val="bg1"/>
                </a:solidFill>
                <a:latin typeface="Palatino Linotype" panose="02040502050505030304" pitchFamily="18" charset="0"/>
                <a:cs typeface="Times New Roman" panose="02020603050405020304" charset="0"/>
              </a:rPr>
              <a:t> </a:t>
            </a:r>
            <a:r>
              <a:rPr lang="ro-RO" altLang="en-US" sz="2000" b="1" dirty="0">
                <a:solidFill>
                  <a:schemeClr val="bg1"/>
                </a:solidFill>
                <a:latin typeface="Palatino Linotype" panose="02040502050505030304" pitchFamily="18" charset="0"/>
                <a:cs typeface="Times New Roman" panose="02020603050405020304" charset="0"/>
              </a:rPr>
              <a:t>ș</a:t>
            </a:r>
            <a:r>
              <a:rPr lang="en-US" sz="2000" b="1" dirty="0" err="1">
                <a:solidFill>
                  <a:schemeClr val="bg1"/>
                </a:solidFill>
                <a:latin typeface="Palatino Linotype" panose="02040502050505030304" pitchFamily="18" charset="0"/>
                <a:cs typeface="Times New Roman" panose="02020603050405020304" charset="0"/>
              </a:rPr>
              <a:t>ez</a:t>
            </a:r>
            <a:r>
              <a:rPr lang="ro-RO" altLang="en-US" sz="2000" b="1" dirty="0" err="1">
                <a:solidFill>
                  <a:schemeClr val="bg1"/>
                </a:solidFill>
                <a:latin typeface="Palatino Linotype" panose="02040502050505030304" pitchFamily="18" charset="0"/>
                <a:cs typeface="Times New Roman" panose="02020603050405020304" charset="0"/>
              </a:rPr>
              <a:t>ă</a:t>
            </a:r>
            <a:r>
              <a:rPr lang="en-US" sz="2000" b="1" dirty="0" err="1">
                <a:solidFill>
                  <a:schemeClr val="bg1"/>
                </a:solidFill>
                <a:latin typeface="Palatino Linotype" panose="02040502050505030304" pitchFamily="18" charset="0"/>
                <a:cs typeface="Times New Roman" panose="02020603050405020304" charset="0"/>
              </a:rPr>
              <a:t>torilor</a:t>
            </a:r>
            <a:r>
              <a:rPr lang="en-US" sz="2000" b="1" dirty="0">
                <a:solidFill>
                  <a:schemeClr val="bg1"/>
                </a:solidFill>
                <a:latin typeface="Palatino Linotype" panose="02040502050505030304" pitchFamily="18" charset="0"/>
                <a:cs typeface="Times New Roman" panose="02020603050405020304" charset="0"/>
              </a:rPr>
              <a:t> </a:t>
            </a:r>
            <a:r>
              <a:rPr lang="ro-RO" altLang="en-US" sz="2000" b="1" dirty="0">
                <a:solidFill>
                  <a:schemeClr val="bg1"/>
                </a:solidFill>
                <a:latin typeface="Palatino Linotype" panose="02040502050505030304" pitchFamily="18" charset="0"/>
                <a:cs typeface="Times New Roman" panose="02020603050405020304" charset="0"/>
              </a:rPr>
              <a:t>î</a:t>
            </a:r>
            <a:r>
              <a:rPr lang="en-US" sz="2000" b="1" dirty="0" err="1">
                <a:solidFill>
                  <a:schemeClr val="bg1"/>
                </a:solidFill>
                <a:latin typeface="Palatino Linotype" panose="02040502050505030304" pitchFamily="18" charset="0"/>
                <a:cs typeface="Times New Roman" panose="02020603050405020304" charset="0"/>
              </a:rPr>
              <a:t>ncepea</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dup</a:t>
            </a:r>
            <a:r>
              <a:rPr lang="ro-RO" altLang="en-US" sz="2000" b="1" dirty="0" err="1">
                <a:solidFill>
                  <a:schemeClr val="bg1"/>
                </a:solidFill>
                <a:latin typeface="Palatino Linotype" panose="02040502050505030304" pitchFamily="18" charset="0"/>
                <a:cs typeface="Times New Roman" panose="02020603050405020304" charset="0"/>
              </a:rPr>
              <a:t>ă</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L</a:t>
            </a:r>
            <a:r>
              <a:rPr lang="ro-RO" altLang="en-US" sz="2000" b="1" dirty="0" err="1">
                <a:solidFill>
                  <a:schemeClr val="bg1"/>
                </a:solidFill>
                <a:latin typeface="Palatino Linotype" panose="02040502050505030304" pitchFamily="18" charset="0"/>
                <a:cs typeface="Times New Roman" panose="02020603050405020304" charset="0"/>
              </a:rPr>
              <a:t>ă</a:t>
            </a:r>
            <a:r>
              <a:rPr lang="en-US" sz="2000" b="1" dirty="0" err="1">
                <a:solidFill>
                  <a:schemeClr val="bg1"/>
                </a:solidFill>
                <a:latin typeface="Palatino Linotype" panose="02040502050505030304" pitchFamily="18" charset="0"/>
                <a:cs typeface="Times New Roman" panose="02020603050405020304" charset="0"/>
              </a:rPr>
              <a:t>satul</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Secului</a:t>
            </a:r>
            <a:r>
              <a:rPr lang="en-US" sz="2000" b="1" dirty="0">
                <a:solidFill>
                  <a:schemeClr val="bg1"/>
                </a:solidFill>
                <a:latin typeface="Palatino Linotype" panose="02040502050505030304" pitchFamily="18" charset="0"/>
                <a:cs typeface="Times New Roman" panose="02020603050405020304" charset="0"/>
              </a:rPr>
              <a:t> de </a:t>
            </a:r>
            <a:r>
              <a:rPr lang="en-US" sz="2000" b="1" dirty="0" err="1">
                <a:solidFill>
                  <a:schemeClr val="bg1"/>
                </a:solidFill>
                <a:latin typeface="Palatino Linotype" panose="02040502050505030304" pitchFamily="18" charset="0"/>
                <a:cs typeface="Times New Roman" panose="02020603050405020304" charset="0"/>
              </a:rPr>
              <a:t>Cr</a:t>
            </a:r>
            <a:r>
              <a:rPr lang="ro-RO" altLang="en-US" sz="2000" b="1" dirty="0" err="1">
                <a:solidFill>
                  <a:schemeClr val="bg1"/>
                </a:solidFill>
                <a:latin typeface="Palatino Linotype" panose="02040502050505030304" pitchFamily="18" charset="0"/>
                <a:cs typeface="Times New Roman" panose="02020603050405020304" charset="0"/>
              </a:rPr>
              <a:t>ă</a:t>
            </a:r>
            <a:r>
              <a:rPr lang="en-US" sz="2000" b="1" dirty="0" err="1">
                <a:solidFill>
                  <a:schemeClr val="bg1"/>
                </a:solidFill>
                <a:latin typeface="Palatino Linotype" panose="02040502050505030304" pitchFamily="18" charset="0"/>
                <a:cs typeface="Times New Roman" panose="02020603050405020304" charset="0"/>
              </a:rPr>
              <a:t>ciun</a:t>
            </a:r>
            <a:r>
              <a:rPr lang="en-US" sz="2000" b="1" dirty="0">
                <a:solidFill>
                  <a:schemeClr val="bg1"/>
                </a:solidFill>
                <a:latin typeface="Palatino Linotype" panose="02040502050505030304" pitchFamily="18" charset="0"/>
                <a:cs typeface="Times New Roman" panose="02020603050405020304" charset="0"/>
              </a:rPr>
              <a:t>. </a:t>
            </a:r>
            <a:r>
              <a:rPr lang="ro-RO" altLang="en-US" sz="2000" b="1" dirty="0">
                <a:solidFill>
                  <a:schemeClr val="bg1"/>
                </a:solidFill>
                <a:latin typeface="Palatino Linotype" panose="02040502050505030304" pitchFamily="18" charset="0"/>
                <a:cs typeface="Times New Roman" panose="02020603050405020304" charset="0"/>
              </a:rPr>
              <a:t>Ș</a:t>
            </a:r>
            <a:r>
              <a:rPr lang="en-US" sz="2000" b="1" dirty="0" err="1">
                <a:solidFill>
                  <a:schemeClr val="bg1"/>
                </a:solidFill>
                <a:latin typeface="Palatino Linotype" panose="02040502050505030304" pitchFamily="18" charset="0"/>
                <a:cs typeface="Times New Roman" panose="02020603050405020304" charset="0"/>
              </a:rPr>
              <a:t>ez</a:t>
            </a:r>
            <a:r>
              <a:rPr lang="ro-RO" altLang="en-US" sz="2000" b="1" dirty="0" err="1">
                <a:solidFill>
                  <a:schemeClr val="bg1"/>
                </a:solidFill>
                <a:latin typeface="Palatino Linotype" panose="02040502050505030304" pitchFamily="18" charset="0"/>
                <a:cs typeface="Times New Roman" panose="02020603050405020304" charset="0"/>
              </a:rPr>
              <a:t>ă</a:t>
            </a:r>
            <a:r>
              <a:rPr lang="en-US" sz="2000" b="1" dirty="0" err="1">
                <a:solidFill>
                  <a:schemeClr val="bg1"/>
                </a:solidFill>
                <a:latin typeface="Palatino Linotype" panose="02040502050505030304" pitchFamily="18" charset="0"/>
                <a:cs typeface="Times New Roman" panose="02020603050405020304" charset="0"/>
              </a:rPr>
              <a:t>torile</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erau</a:t>
            </a:r>
            <a:r>
              <a:rPr lang="en-US" sz="2000" b="1" dirty="0">
                <a:solidFill>
                  <a:schemeClr val="bg1"/>
                </a:solidFill>
                <a:latin typeface="Palatino Linotype" panose="02040502050505030304" pitchFamily="18" charset="0"/>
                <a:cs typeface="Times New Roman" panose="02020603050405020304" charset="0"/>
              </a:rPr>
              <a:t> </a:t>
            </a:r>
            <a:r>
              <a:rPr lang="ro-RO" altLang="en-US" sz="2000" b="1" dirty="0">
                <a:solidFill>
                  <a:schemeClr val="bg1"/>
                </a:solidFill>
                <a:latin typeface="Palatino Linotype" panose="02040502050505030304" pitchFamily="18" charset="0"/>
                <a:cs typeface="Times New Roman" panose="02020603050405020304" charset="0"/>
              </a:rPr>
              <a:t>î</a:t>
            </a:r>
            <a:r>
              <a:rPr lang="en-US" sz="2000" b="1" dirty="0" err="1">
                <a:solidFill>
                  <a:schemeClr val="bg1"/>
                </a:solidFill>
                <a:latin typeface="Palatino Linotype" panose="02040502050505030304" pitchFamily="18" charset="0"/>
                <a:cs typeface="Times New Roman" panose="02020603050405020304" charset="0"/>
              </a:rPr>
              <a:t>nt</a:t>
            </a:r>
            <a:r>
              <a:rPr lang="ro-RO" altLang="en-US" sz="2000" b="1" dirty="0" err="1">
                <a:solidFill>
                  <a:schemeClr val="bg1"/>
                </a:solidFill>
                <a:latin typeface="Palatino Linotype" panose="02040502050505030304" pitchFamily="18" charset="0"/>
                <a:cs typeface="Times New Roman" panose="02020603050405020304" charset="0"/>
              </a:rPr>
              <a:t>â</a:t>
            </a:r>
            <a:r>
              <a:rPr lang="en-US" sz="2000" b="1" dirty="0" err="1">
                <a:solidFill>
                  <a:schemeClr val="bg1"/>
                </a:solidFill>
                <a:latin typeface="Palatino Linotype" panose="02040502050505030304" pitchFamily="18" charset="0"/>
                <a:cs typeface="Times New Roman" panose="02020603050405020304" charset="0"/>
              </a:rPr>
              <a:t>lniri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comunitare</a:t>
            </a:r>
            <a:r>
              <a:rPr lang="en-US" sz="2000" b="1" dirty="0">
                <a:solidFill>
                  <a:schemeClr val="bg1"/>
                </a:solidFill>
                <a:latin typeface="Palatino Linotype" panose="02040502050505030304" pitchFamily="18" charset="0"/>
                <a:cs typeface="Times New Roman" panose="02020603050405020304" charset="0"/>
              </a:rPr>
              <a:t> cu </a:t>
            </a:r>
            <a:r>
              <a:rPr lang="en-US" sz="2000" b="1" dirty="0" err="1">
                <a:solidFill>
                  <a:schemeClr val="bg1"/>
                </a:solidFill>
                <a:latin typeface="Palatino Linotype" panose="02040502050505030304" pitchFamily="18" charset="0"/>
                <a:cs typeface="Times New Roman" panose="02020603050405020304" charset="0"/>
              </a:rPr>
              <a:t>caracter</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lucrativ</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dar</a:t>
            </a:r>
            <a:r>
              <a:rPr lang="en-US" sz="2000" b="1" dirty="0">
                <a:solidFill>
                  <a:schemeClr val="bg1"/>
                </a:solidFill>
                <a:latin typeface="Palatino Linotype" panose="02040502050505030304" pitchFamily="18" charset="0"/>
                <a:cs typeface="Times New Roman" panose="02020603050405020304" charset="0"/>
              </a:rPr>
              <a:t> </a:t>
            </a:r>
            <a:r>
              <a:rPr lang="ro-RO" altLang="en-US" sz="2000" b="1" dirty="0">
                <a:solidFill>
                  <a:schemeClr val="bg1"/>
                </a:solidFill>
                <a:latin typeface="Palatino Linotype" panose="02040502050505030304" pitchFamily="18" charset="0"/>
                <a:cs typeface="Times New Roman" panose="02020603050405020304" charset="0"/>
              </a:rPr>
              <a:t>ș</a:t>
            </a:r>
            <a:r>
              <a:rPr lang="en-US" sz="2000" b="1" dirty="0" err="1">
                <a:solidFill>
                  <a:schemeClr val="bg1"/>
                </a:solidFill>
                <a:latin typeface="Palatino Linotype" panose="02040502050505030304" pitchFamily="18" charset="0"/>
                <a:cs typeface="Times New Roman" panose="02020603050405020304" charset="0"/>
              </a:rPr>
              <a:t>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distractiv</a:t>
            </a:r>
            <a:r>
              <a:rPr lang="en-US" sz="2000" b="1" dirty="0">
                <a:solidFill>
                  <a:schemeClr val="bg1"/>
                </a:solidFill>
                <a:latin typeface="Palatino Linotype" panose="02040502050505030304" pitchFamily="18" charset="0"/>
                <a:cs typeface="Times New Roman" panose="02020603050405020304" charset="0"/>
              </a:rPr>
              <a:t>.</a:t>
            </a:r>
            <a:br>
              <a:rPr lang="en-US" sz="2000" b="1" dirty="0">
                <a:solidFill>
                  <a:schemeClr val="bg1"/>
                </a:solidFill>
                <a:latin typeface="Palatino Linotype" panose="02040502050505030304" pitchFamily="18" charset="0"/>
                <a:cs typeface="Times New Roman" panose="02020603050405020304" charset="0"/>
              </a:rPr>
            </a:br>
            <a:r>
              <a:rPr lang="ro-RO" altLang="en-US" sz="2000" b="1" dirty="0" err="1">
                <a:solidFill>
                  <a:schemeClr val="bg1"/>
                </a:solidFill>
                <a:latin typeface="Palatino Linotype" panose="02040502050505030304" pitchFamily="18" charset="0"/>
                <a:cs typeface="Times New Roman" panose="02020603050405020304" charset="0"/>
              </a:rPr>
              <a:t>Ș</a:t>
            </a:r>
            <a:r>
              <a:rPr lang="en-US" sz="2000" b="1" dirty="0" err="1">
                <a:solidFill>
                  <a:schemeClr val="bg1"/>
                </a:solidFill>
                <a:latin typeface="Palatino Linotype" panose="02040502050505030304" pitchFamily="18" charset="0"/>
                <a:cs typeface="Times New Roman" panose="02020603050405020304" charset="0"/>
              </a:rPr>
              <a:t>ez</a:t>
            </a:r>
            <a:r>
              <a:rPr lang="ro-RO" altLang="en-US" sz="2000" b="1" dirty="0" err="1">
                <a:solidFill>
                  <a:schemeClr val="bg1"/>
                </a:solidFill>
                <a:latin typeface="Palatino Linotype" panose="02040502050505030304" pitchFamily="18" charset="0"/>
                <a:cs typeface="Times New Roman" panose="02020603050405020304" charset="0"/>
              </a:rPr>
              <a:t>ă</a:t>
            </a:r>
            <a:r>
              <a:rPr lang="en-US" sz="2000" b="1" dirty="0" err="1">
                <a:solidFill>
                  <a:schemeClr val="bg1"/>
                </a:solidFill>
                <a:latin typeface="Palatino Linotype" panose="02040502050505030304" pitchFamily="18" charset="0"/>
                <a:cs typeface="Times New Roman" panose="02020603050405020304" charset="0"/>
              </a:rPr>
              <a:t>torile</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puteau</a:t>
            </a:r>
            <a:r>
              <a:rPr lang="en-US" sz="2000" b="1" dirty="0">
                <a:solidFill>
                  <a:schemeClr val="bg1"/>
                </a:solidFill>
                <a:latin typeface="Palatino Linotype" panose="02040502050505030304" pitchFamily="18" charset="0"/>
                <a:cs typeface="Times New Roman" panose="02020603050405020304" charset="0"/>
              </a:rPr>
              <a:t> fi </a:t>
            </a:r>
            <a:r>
              <a:rPr lang="en-US" sz="2000" b="1" dirty="0" err="1">
                <a:solidFill>
                  <a:schemeClr val="bg1"/>
                </a:solidFill>
                <a:latin typeface="Palatino Linotype" panose="02040502050505030304" pitchFamily="18" charset="0"/>
                <a:cs typeface="Times New Roman" panose="02020603050405020304" charset="0"/>
              </a:rPr>
              <a:t>organizate</a:t>
            </a:r>
            <a:r>
              <a:rPr lang="en-US" sz="2000" b="1" dirty="0">
                <a:solidFill>
                  <a:schemeClr val="bg1"/>
                </a:solidFill>
                <a:latin typeface="Palatino Linotype" panose="02040502050505030304" pitchFamily="18" charset="0"/>
                <a:cs typeface="Times New Roman" panose="02020603050405020304" charset="0"/>
              </a:rPr>
              <a:t> ad-hoc, </a:t>
            </a:r>
            <a:r>
              <a:rPr lang="ro-RO" altLang="en-US" sz="2000" b="1" dirty="0">
                <a:solidFill>
                  <a:schemeClr val="bg1"/>
                </a:solidFill>
                <a:latin typeface="Palatino Linotype" panose="02040502050505030304" pitchFamily="18" charset="0"/>
                <a:cs typeface="Times New Roman" panose="02020603050405020304" charset="0"/>
              </a:rPr>
              <a:t>î</a:t>
            </a:r>
            <a:r>
              <a:rPr lang="en-US" sz="2000" b="1" dirty="0">
                <a:solidFill>
                  <a:schemeClr val="bg1"/>
                </a:solidFill>
                <a:latin typeface="Palatino Linotype" panose="02040502050505030304" pitchFamily="18" charset="0"/>
                <a:cs typeface="Times New Roman" panose="02020603050405020304" charset="0"/>
              </a:rPr>
              <a:t>n  serile </a:t>
            </a:r>
            <a:r>
              <a:rPr lang="en-US" sz="2000" b="1" dirty="0" err="1">
                <a:solidFill>
                  <a:schemeClr val="bg1"/>
                </a:solidFill>
                <a:latin typeface="Palatino Linotype" panose="02040502050505030304" pitchFamily="18" charset="0"/>
                <a:cs typeface="Times New Roman" panose="02020603050405020304" charset="0"/>
              </a:rPr>
              <a:t>zilelor</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lucr</a:t>
            </a:r>
            <a:r>
              <a:rPr lang="ro-RO" altLang="en-US" sz="2000" b="1" dirty="0" err="1">
                <a:solidFill>
                  <a:schemeClr val="bg1"/>
                </a:solidFill>
                <a:latin typeface="Palatino Linotype" panose="02040502050505030304" pitchFamily="18" charset="0"/>
                <a:cs typeface="Times New Roman" panose="02020603050405020304" charset="0"/>
              </a:rPr>
              <a:t>ă</a:t>
            </a:r>
            <a:r>
              <a:rPr lang="en-US" sz="2000" b="1" dirty="0" err="1">
                <a:solidFill>
                  <a:schemeClr val="bg1"/>
                </a:solidFill>
                <a:latin typeface="Palatino Linotype" panose="02040502050505030304" pitchFamily="18" charset="0"/>
                <a:cs typeface="Times New Roman" panose="02020603050405020304" charset="0"/>
              </a:rPr>
              <a:t>toare</a:t>
            </a:r>
            <a:r>
              <a:rPr lang="en-US" sz="2000" b="1" dirty="0">
                <a:solidFill>
                  <a:schemeClr val="bg1"/>
                </a:solidFill>
                <a:latin typeface="Palatino Linotype" panose="02040502050505030304" pitchFamily="18" charset="0"/>
                <a:cs typeface="Times New Roman" panose="02020603050405020304" charset="0"/>
              </a:rPr>
              <a:t>, la </a:t>
            </a:r>
            <a:r>
              <a:rPr lang="en-US" sz="2000" b="1" dirty="0" err="1">
                <a:solidFill>
                  <a:schemeClr val="bg1"/>
                </a:solidFill>
                <a:latin typeface="Palatino Linotype" panose="02040502050505030304" pitchFamily="18" charset="0"/>
                <a:cs typeface="Times New Roman" panose="02020603050405020304" charset="0"/>
              </a:rPr>
              <a:t>una</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sau</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mai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multe</a:t>
            </a:r>
            <a:r>
              <a:rPr lang="en-US" sz="2000" b="1" dirty="0">
                <a:solidFill>
                  <a:schemeClr val="bg1"/>
                </a:solidFill>
                <a:latin typeface="Palatino Linotype" panose="02040502050505030304" pitchFamily="18" charset="0"/>
                <a:cs typeface="Times New Roman" panose="02020603050405020304" charset="0"/>
              </a:rPr>
              <a:t> case </a:t>
            </a:r>
            <a:r>
              <a:rPr lang="ro-RO" altLang="en-US" sz="2000" b="1" dirty="0">
                <a:solidFill>
                  <a:schemeClr val="bg1"/>
                </a:solidFill>
                <a:latin typeface="Palatino Linotype" panose="02040502050505030304" pitchFamily="18" charset="0"/>
                <a:cs typeface="Times New Roman" panose="02020603050405020304" charset="0"/>
              </a:rPr>
              <a:t>ș</a:t>
            </a:r>
            <a:r>
              <a:rPr lang="en-US" sz="2000" b="1" dirty="0" err="1">
                <a:solidFill>
                  <a:schemeClr val="bg1"/>
                </a:solidFill>
                <a:latin typeface="Palatino Linotype" panose="02040502050505030304" pitchFamily="18" charset="0"/>
                <a:cs typeface="Times New Roman" panose="02020603050405020304" charset="0"/>
              </a:rPr>
              <a:t>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erau</a:t>
            </a:r>
            <a:r>
              <a:rPr lang="en-US" sz="2000" b="1" dirty="0">
                <a:solidFill>
                  <a:schemeClr val="bg1"/>
                </a:solidFill>
                <a:latin typeface="Palatino Linotype" panose="02040502050505030304" pitchFamily="18" charset="0"/>
                <a:cs typeface="Times New Roman" panose="02020603050405020304" charset="0"/>
              </a:rPr>
              <a:t> de </a:t>
            </a:r>
            <a:r>
              <a:rPr lang="en-US" sz="2000" b="1" dirty="0" err="1">
                <a:solidFill>
                  <a:schemeClr val="bg1"/>
                </a:solidFill>
                <a:latin typeface="Palatino Linotype" panose="02040502050505030304" pitchFamily="18" charset="0"/>
                <a:cs typeface="Times New Roman" panose="02020603050405020304" charset="0"/>
              </a:rPr>
              <a:t>mai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multe</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feluri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Ele</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puteau</a:t>
            </a:r>
            <a:r>
              <a:rPr lang="en-US" sz="2000" b="1" dirty="0">
                <a:solidFill>
                  <a:schemeClr val="bg1"/>
                </a:solidFill>
                <a:latin typeface="Palatino Linotype" panose="02040502050505030304" pitchFamily="18" charset="0"/>
                <a:cs typeface="Times New Roman" panose="02020603050405020304" charset="0"/>
              </a:rPr>
              <a:t> s</a:t>
            </a:r>
            <a:r>
              <a:rPr lang="ro-RO" sz="2000" b="1" dirty="0">
                <a:solidFill>
                  <a:schemeClr val="bg1"/>
                </a:solidFill>
                <a:latin typeface="Palatino Linotype" panose="02040502050505030304" pitchFamily="18" charset="0"/>
                <a:cs typeface="Times New Roman" panose="02020603050405020304" charset="0"/>
              </a:rPr>
              <a:t>ă</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aib</a:t>
            </a:r>
            <a:r>
              <a:rPr lang="ro-RO" altLang="en-US" sz="2000" b="1" dirty="0" err="1">
                <a:solidFill>
                  <a:schemeClr val="bg1"/>
                </a:solidFill>
                <a:latin typeface="Palatino Linotype" panose="02040502050505030304" pitchFamily="18" charset="0"/>
                <a:cs typeface="Times New Roman" panose="02020603050405020304" charset="0"/>
              </a:rPr>
              <a:t>ă </a:t>
            </a:r>
            <a:r>
              <a:rPr lang="en-US" sz="2000" b="1" dirty="0">
                <a:solidFill>
                  <a:schemeClr val="bg1"/>
                </a:solidFill>
                <a:latin typeface="Palatino Linotype" panose="02040502050505030304" pitchFamily="18" charset="0"/>
                <a:cs typeface="Times New Roman" panose="02020603050405020304" charset="0"/>
              </a:rPr>
              <a:t>un </a:t>
            </a:r>
            <a:r>
              <a:rPr lang="en-US" sz="2000" b="1" dirty="0" err="1">
                <a:solidFill>
                  <a:schemeClr val="bg1"/>
                </a:solidFill>
                <a:latin typeface="Palatino Linotype" panose="02040502050505030304" pitchFamily="18" charset="0"/>
                <a:cs typeface="Times New Roman" panose="02020603050405020304" charset="0"/>
              </a:rPr>
              <a:t>caracter</a:t>
            </a:r>
            <a:r>
              <a:rPr lang="en-US" sz="2000" b="1" dirty="0">
                <a:solidFill>
                  <a:schemeClr val="bg1"/>
                </a:solidFill>
                <a:latin typeface="Palatino Linotype" panose="02040502050505030304" pitchFamily="18" charset="0"/>
                <a:cs typeface="Times New Roman" panose="02020603050405020304" charset="0"/>
              </a:rPr>
              <a:t> de </a:t>
            </a:r>
            <a:r>
              <a:rPr lang="ro-RO" altLang="en-US" sz="2000" b="1" dirty="0">
                <a:solidFill>
                  <a:schemeClr val="bg1"/>
                </a:solidFill>
                <a:latin typeface="Palatino Linotype" panose="02040502050505030304" pitchFamily="18" charset="0"/>
                <a:cs typeface="Times New Roman" panose="02020603050405020304" charset="0"/>
              </a:rPr>
              <a:t>î</a:t>
            </a:r>
            <a:r>
              <a:rPr lang="en-US" sz="2000" b="1" dirty="0" err="1">
                <a:solidFill>
                  <a:schemeClr val="bg1"/>
                </a:solidFill>
                <a:latin typeface="Palatino Linotype" panose="02040502050505030304" pitchFamily="18" charset="0"/>
                <a:cs typeface="Times New Roman" panose="02020603050405020304" charset="0"/>
              </a:rPr>
              <a:t>ntrajutorare</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c</a:t>
            </a:r>
            <a:r>
              <a:rPr lang="ro-RO" altLang="en-US" sz="2000" b="1" dirty="0" err="1">
                <a:solidFill>
                  <a:schemeClr val="bg1"/>
                </a:solidFill>
                <a:latin typeface="Palatino Linotype" panose="02040502050505030304" pitchFamily="18" charset="0"/>
                <a:cs typeface="Times New Roman" panose="02020603050405020304" charset="0"/>
              </a:rPr>
              <a:t>â</a:t>
            </a:r>
            <a:r>
              <a:rPr lang="en-US" sz="2000" b="1" dirty="0" err="1">
                <a:solidFill>
                  <a:schemeClr val="bg1"/>
                </a:solidFill>
                <a:latin typeface="Palatino Linotype" panose="02040502050505030304" pitchFamily="18" charset="0"/>
                <a:cs typeface="Times New Roman" panose="02020603050405020304" charset="0"/>
              </a:rPr>
              <a:t>nd</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mai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multe</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femei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sau</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tinere</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participau</a:t>
            </a:r>
            <a:r>
              <a:rPr lang="en-US" sz="2000" b="1" dirty="0">
                <a:solidFill>
                  <a:schemeClr val="bg1"/>
                </a:solidFill>
                <a:latin typeface="Palatino Linotype" panose="02040502050505030304" pitchFamily="18" charset="0"/>
                <a:cs typeface="Times New Roman" panose="02020603050405020304" charset="0"/>
              </a:rPr>
              <a:t> la </a:t>
            </a:r>
            <a:r>
              <a:rPr lang="en-US" sz="2000" b="1" dirty="0" err="1">
                <a:solidFill>
                  <a:schemeClr val="bg1"/>
                </a:solidFill>
                <a:latin typeface="Palatino Linotype" panose="02040502050505030304" pitchFamily="18" charset="0"/>
                <a:cs typeface="Times New Roman" panose="02020603050405020304" charset="0"/>
              </a:rPr>
              <a:t>torsul</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c</a:t>
            </a:r>
            <a:r>
              <a:rPr lang="ro-RO" altLang="en-US" sz="2000" b="1" dirty="0" err="1">
                <a:solidFill>
                  <a:schemeClr val="bg1"/>
                </a:solidFill>
                <a:latin typeface="Palatino Linotype" panose="02040502050505030304" pitchFamily="18" charset="0"/>
                <a:cs typeface="Times New Roman" panose="02020603050405020304" charset="0"/>
              </a:rPr>
              <a:t>â</a:t>
            </a:r>
            <a:r>
              <a:rPr lang="en-US" sz="2000" b="1" dirty="0" err="1">
                <a:solidFill>
                  <a:schemeClr val="bg1"/>
                </a:solidFill>
                <a:latin typeface="Palatino Linotype" panose="02040502050505030304" pitchFamily="18" charset="0"/>
                <a:cs typeface="Times New Roman" panose="02020603050405020304" charset="0"/>
              </a:rPr>
              <a:t>nepii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sau</a:t>
            </a:r>
            <a:r>
              <a:rPr lang="en-US" sz="2000" b="1" dirty="0">
                <a:solidFill>
                  <a:schemeClr val="bg1"/>
                </a:solidFill>
                <a:latin typeface="Palatino Linotype" panose="02040502050505030304" pitchFamily="18" charset="0"/>
                <a:cs typeface="Times New Roman" panose="02020603050405020304" charset="0"/>
              </a:rPr>
              <a:t> a </a:t>
            </a:r>
            <a:r>
              <a:rPr lang="en-US" sz="2000" b="1" dirty="0" err="1">
                <a:solidFill>
                  <a:schemeClr val="bg1"/>
                </a:solidFill>
                <a:latin typeface="Palatino Linotype" panose="02040502050505030304" pitchFamily="18" charset="0"/>
                <a:cs typeface="Times New Roman" panose="02020603050405020304" charset="0"/>
              </a:rPr>
              <a:t>l</a:t>
            </a:r>
            <a:r>
              <a:rPr lang="ro-RO" altLang="en-US" sz="2000" b="1" dirty="0" err="1">
                <a:solidFill>
                  <a:schemeClr val="bg1"/>
                </a:solidFill>
                <a:latin typeface="Palatino Linotype" panose="02040502050505030304" pitchFamily="18" charset="0"/>
                <a:cs typeface="Times New Roman" panose="02020603050405020304" charset="0"/>
              </a:rPr>
              <a:t>â</a:t>
            </a:r>
            <a:r>
              <a:rPr lang="en-US" sz="2000" b="1" dirty="0" err="1">
                <a:solidFill>
                  <a:schemeClr val="bg1"/>
                </a:solidFill>
                <a:latin typeface="Palatino Linotype" panose="02040502050505030304" pitchFamily="18" charset="0"/>
                <a:cs typeface="Times New Roman" panose="02020603050405020304" charset="0"/>
              </a:rPr>
              <a:t>nii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unei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gospodine</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lucru</a:t>
            </a:r>
            <a:r>
              <a:rPr lang="en-US" sz="2000" b="1" dirty="0">
                <a:solidFill>
                  <a:schemeClr val="bg1"/>
                </a:solidFill>
                <a:latin typeface="Palatino Linotype" panose="02040502050505030304" pitchFamily="18" charset="0"/>
                <a:cs typeface="Times New Roman" panose="02020603050405020304" charset="0"/>
              </a:rPr>
              <a:t> care se </a:t>
            </a:r>
            <a:r>
              <a:rPr lang="en-US" sz="2000" b="1" dirty="0" err="1">
                <a:solidFill>
                  <a:schemeClr val="bg1"/>
                </a:solidFill>
                <a:latin typeface="Palatino Linotype" panose="02040502050505030304" pitchFamily="18" charset="0"/>
                <a:cs typeface="Times New Roman" panose="02020603050405020304" charset="0"/>
              </a:rPr>
              <a:t>repeta</a:t>
            </a:r>
            <a:r>
              <a:rPr lang="en-US" sz="2000" b="1" dirty="0">
                <a:solidFill>
                  <a:schemeClr val="bg1"/>
                </a:solidFill>
                <a:latin typeface="Palatino Linotype" panose="02040502050505030304" pitchFamily="18" charset="0"/>
                <a:cs typeface="Times New Roman" panose="02020603050405020304" charset="0"/>
              </a:rPr>
              <a:t> la casa </a:t>
            </a:r>
            <a:r>
              <a:rPr lang="en-US" sz="2000" b="1" dirty="0" err="1">
                <a:solidFill>
                  <a:schemeClr val="bg1"/>
                </a:solidFill>
                <a:latin typeface="Palatino Linotype" panose="02040502050505030304" pitchFamily="18" charset="0"/>
                <a:cs typeface="Times New Roman" panose="02020603050405020304" charset="0"/>
              </a:rPr>
              <a:t>fiecarei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participante</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sau</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puteau</a:t>
            </a:r>
            <a:r>
              <a:rPr lang="en-US" sz="2000" b="1" dirty="0">
                <a:solidFill>
                  <a:schemeClr val="bg1"/>
                </a:solidFill>
                <a:latin typeface="Palatino Linotype" panose="02040502050505030304" pitchFamily="18" charset="0"/>
                <a:cs typeface="Times New Roman" panose="02020603050405020304" charset="0"/>
              </a:rPr>
              <a:t> s</a:t>
            </a:r>
            <a:r>
              <a:rPr lang="ro-RO" altLang="en-US" sz="2000" b="1" dirty="0" err="1">
                <a:solidFill>
                  <a:schemeClr val="bg1"/>
                </a:solidFill>
                <a:latin typeface="Palatino Linotype" panose="02040502050505030304" pitchFamily="18" charset="0"/>
                <a:cs typeface="Times New Roman" panose="02020603050405020304" charset="0"/>
              </a:rPr>
              <a:t>ă</a:t>
            </a:r>
            <a:r>
              <a:rPr lang="en-US" sz="2000" b="1" dirty="0">
                <a:solidFill>
                  <a:schemeClr val="bg1"/>
                </a:solidFill>
                <a:latin typeface="Palatino Linotype" panose="02040502050505030304" pitchFamily="18" charset="0"/>
                <a:cs typeface="Times New Roman" panose="02020603050405020304" charset="0"/>
              </a:rPr>
              <a:t> fie </a:t>
            </a:r>
            <a:r>
              <a:rPr lang="ro-RO" altLang="en-US" sz="2000" b="1" dirty="0">
                <a:solidFill>
                  <a:schemeClr val="bg1"/>
                </a:solidFill>
                <a:latin typeface="Palatino Linotype" panose="02040502050505030304" pitchFamily="18" charset="0"/>
                <a:cs typeface="Times New Roman" panose="02020603050405020304" charset="0"/>
              </a:rPr>
              <a:t>î</a:t>
            </a:r>
            <a:r>
              <a:rPr lang="en-US" sz="2000" b="1" dirty="0" err="1">
                <a:solidFill>
                  <a:schemeClr val="bg1"/>
                </a:solidFill>
                <a:latin typeface="Palatino Linotype" panose="02040502050505030304" pitchFamily="18" charset="0"/>
                <a:cs typeface="Times New Roman" panose="02020603050405020304" charset="0"/>
              </a:rPr>
              <a:t>nt</a:t>
            </a:r>
            <a:r>
              <a:rPr lang="ro-RO" altLang="en-US" sz="2000" b="1" dirty="0" err="1">
                <a:solidFill>
                  <a:schemeClr val="bg1"/>
                </a:solidFill>
                <a:latin typeface="Palatino Linotype" panose="02040502050505030304" pitchFamily="18" charset="0"/>
                <a:cs typeface="Times New Roman" panose="02020603050405020304" charset="0"/>
              </a:rPr>
              <a:t>â</a:t>
            </a:r>
            <a:r>
              <a:rPr lang="en-US" sz="2000" b="1" dirty="0" err="1">
                <a:solidFill>
                  <a:schemeClr val="bg1"/>
                </a:solidFill>
                <a:latin typeface="Palatino Linotype" panose="02040502050505030304" pitchFamily="18" charset="0"/>
                <a:cs typeface="Times New Roman" panose="02020603050405020304" charset="0"/>
              </a:rPr>
              <a:t>lniri</a:t>
            </a:r>
            <a:r>
              <a:rPr lang="en-US" sz="2000" b="1" dirty="0">
                <a:solidFill>
                  <a:schemeClr val="bg1"/>
                </a:solidFill>
                <a:latin typeface="Palatino Linotype" panose="02040502050505030304" pitchFamily="18" charset="0"/>
                <a:cs typeface="Times New Roman" panose="02020603050405020304" charset="0"/>
              </a:rPr>
              <a:t> </a:t>
            </a:r>
            <a:r>
              <a:rPr lang="ro-RO" altLang="en-US" sz="2000" b="1" dirty="0">
                <a:solidFill>
                  <a:schemeClr val="bg1"/>
                </a:solidFill>
                <a:latin typeface="Palatino Linotype" panose="02040502050505030304" pitchFamily="18" charset="0"/>
                <a:cs typeface="Times New Roman" panose="02020603050405020304" charset="0"/>
              </a:rPr>
              <a:t>î</a:t>
            </a:r>
            <a:r>
              <a:rPr lang="en-US" sz="2000" b="1" dirty="0">
                <a:solidFill>
                  <a:schemeClr val="bg1"/>
                </a:solidFill>
                <a:latin typeface="Palatino Linotype" panose="02040502050505030304" pitchFamily="18" charset="0"/>
                <a:cs typeface="Times New Roman" panose="02020603050405020304" charset="0"/>
              </a:rPr>
              <a:t>n </a:t>
            </a:r>
            <a:r>
              <a:rPr lang="en-US" sz="2000" b="1" dirty="0" err="1">
                <a:solidFill>
                  <a:schemeClr val="bg1"/>
                </a:solidFill>
                <a:latin typeface="Palatino Linotype" panose="02040502050505030304" pitchFamily="18" charset="0"/>
                <a:cs typeface="Times New Roman" panose="02020603050405020304" charset="0"/>
              </a:rPr>
              <a:t>cadrul</a:t>
            </a:r>
            <a:r>
              <a:rPr lang="ro-RO" sz="2000" b="1" dirty="0">
                <a:solidFill>
                  <a:schemeClr val="bg1"/>
                </a:solidFill>
                <a:latin typeface="Palatino Linotype" panose="02040502050505030304" pitchFamily="18" charset="0"/>
                <a:cs typeface="Times New Roman" panose="02020603050405020304" charset="0"/>
              </a:rPr>
              <a:t> </a:t>
            </a:r>
            <a:r>
              <a:rPr lang="en-US" sz="2000" b="1" dirty="0">
                <a:solidFill>
                  <a:schemeClr val="bg1"/>
                </a:solidFill>
                <a:latin typeface="Palatino Linotype" panose="02040502050505030304" pitchFamily="18" charset="0"/>
                <a:cs typeface="Times New Roman" panose="02020603050405020304" charset="0"/>
              </a:rPr>
              <a:t>c</a:t>
            </a:r>
            <a:r>
              <a:rPr lang="ro-RO" altLang="en-US" sz="2000" b="1" dirty="0" err="1">
                <a:solidFill>
                  <a:schemeClr val="bg1"/>
                </a:solidFill>
                <a:latin typeface="Palatino Linotype" panose="02040502050505030304" pitchFamily="18" charset="0"/>
                <a:cs typeface="Times New Roman" panose="02020603050405020304" charset="0"/>
              </a:rPr>
              <a:t>ă</a:t>
            </a:r>
            <a:r>
              <a:rPr lang="en-US" sz="2000" b="1" dirty="0" err="1">
                <a:solidFill>
                  <a:schemeClr val="bg1"/>
                </a:solidFill>
                <a:latin typeface="Palatino Linotype" panose="02040502050505030304" pitchFamily="18" charset="0"/>
                <a:cs typeface="Times New Roman" panose="02020603050405020304" charset="0"/>
              </a:rPr>
              <a:t>rora</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fiecare</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participant</a:t>
            </a:r>
            <a:r>
              <a:rPr lang="ro-RO" altLang="en-US" sz="2000" b="1" dirty="0" err="1">
                <a:solidFill>
                  <a:schemeClr val="bg1"/>
                </a:solidFill>
                <a:latin typeface="Palatino Linotype" panose="02040502050505030304" pitchFamily="18" charset="0"/>
                <a:cs typeface="Times New Roman" panose="02020603050405020304" charset="0"/>
              </a:rPr>
              <a:t>ă</a:t>
            </a:r>
            <a:r>
              <a:rPr lang="en-US" sz="2000" b="1" dirty="0">
                <a:solidFill>
                  <a:schemeClr val="bg1"/>
                </a:solidFill>
                <a:latin typeface="Palatino Linotype" panose="02040502050505030304" pitchFamily="18" charset="0"/>
                <a:cs typeface="Times New Roman" panose="02020603050405020304" charset="0"/>
              </a:rPr>
              <a:t> </a:t>
            </a:r>
            <a:r>
              <a:rPr lang="ro-RO" altLang="en-US" sz="2000" b="1" dirty="0" err="1">
                <a:solidFill>
                  <a:schemeClr val="bg1"/>
                </a:solidFill>
                <a:latin typeface="Palatino Linotype" panose="02040502050505030304" pitchFamily="18" charset="0"/>
                <a:cs typeface="Times New Roman" panose="02020603050405020304" charset="0"/>
              </a:rPr>
              <a:t>îș</a:t>
            </a:r>
            <a:r>
              <a:rPr lang="en-US" sz="2000" b="1" dirty="0" err="1">
                <a:solidFill>
                  <a:schemeClr val="bg1"/>
                </a:solidFill>
                <a:latin typeface="Palatino Linotype" panose="02040502050505030304" pitchFamily="18" charset="0"/>
                <a:cs typeface="Times New Roman" panose="02020603050405020304" charset="0"/>
              </a:rPr>
              <a:t>i</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torcea</a:t>
            </a:r>
            <a:r>
              <a:rPr lang="en-US" sz="2000" b="1" dirty="0">
                <a:solidFill>
                  <a:schemeClr val="bg1"/>
                </a:solidFill>
                <a:latin typeface="Palatino Linotype" panose="02040502050505030304" pitchFamily="18" charset="0"/>
                <a:cs typeface="Times New Roman" panose="02020603050405020304" charset="0"/>
              </a:rPr>
              <a:t> </a:t>
            </a:r>
            <a:r>
              <a:rPr lang="en-US" sz="2000" b="1" dirty="0" err="1">
                <a:solidFill>
                  <a:schemeClr val="bg1"/>
                </a:solidFill>
                <a:latin typeface="Palatino Linotype" panose="02040502050505030304" pitchFamily="18" charset="0"/>
                <a:cs typeface="Times New Roman" panose="02020603050405020304" charset="0"/>
              </a:rPr>
              <a:t>propriul</a:t>
            </a:r>
            <a:r>
              <a:rPr lang="en-US" sz="2000" b="1" dirty="0">
                <a:solidFill>
                  <a:schemeClr val="bg1"/>
                </a:solidFill>
                <a:latin typeface="Palatino Linotype" panose="02040502050505030304" pitchFamily="18" charset="0"/>
                <a:cs typeface="Times New Roman" panose="02020603050405020304" charset="0"/>
              </a:rPr>
              <a:t> material.</a:t>
            </a:r>
          </a:p>
          <a:p>
            <a:pPr marL="137160" indent="0">
              <a:buNone/>
            </a:pPr>
            <a:endParaRPr lang="en-US" sz="1800" b="1" dirty="0">
              <a:solidFill>
                <a:schemeClr val="bg1"/>
              </a:solidFill>
              <a:latin typeface="Arial" panose="020B0604020202020204" pitchFamily="34" charset="0"/>
              <a:cs typeface="Arial" panose="020B0604020202020204" pitchFamily="34" charset="0"/>
            </a:endParaRPr>
          </a:p>
          <a:p>
            <a:pPr marL="137160" indent="0">
              <a:buNone/>
            </a:pPr>
            <a:endParaRPr lang="en-US" sz="1800" b="1" dirty="0">
              <a:solidFill>
                <a:schemeClr val="bg1"/>
              </a:solidFill>
              <a:latin typeface="Arial" panose="020B0604020202020204" pitchFamily="34" charset="0"/>
              <a:cs typeface="Arial" panose="020B0604020202020204" pitchFamily="34" charset="0"/>
            </a:endParaRPr>
          </a:p>
        </p:txBody>
      </p:sp>
      <p:pic>
        <p:nvPicPr>
          <p:cNvPr id="2050" name="Picture 2" descr="C:\Users\home\Desktop\la-sezatoare-de-sandu-chi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936" y="1268760"/>
            <a:ext cx="4099560" cy="353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Tie</Template>
  <TotalTime>0</TotalTime>
  <Words>833</Words>
  <Application>Microsoft Office PowerPoint</Application>
  <PresentationFormat>On-screen Show (4:3)</PresentationFormat>
  <Paragraphs>66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CERCUL PEDAGOGIC NR.2  AL EDUCATOARELOR DIN ZONA REGHIN</vt:lpstr>
      <vt:lpstr>      COORDONATOR: Inspectoratul Școlar Județean Mureș              Inspector pentru educație timpurie Prof. GROS MARIA RAMONA RESPONSABILI CERC PEDAGOGIC: Director:  Prof .TONCEAN ANCA – Grădinița P.P. Nr.4 Reghin Prof. PETRUȚ MARIA - Grădinița P.P. Nr.4 Reghin</vt:lpstr>
      <vt:lpstr>TRADIȚII, OBICEIURI,MEȘTEȘUGURI SPECIFICE VĂII GURGHIULUI </vt:lpstr>
      <vt:lpstr>PowerPoint Presentation</vt:lpstr>
      <vt:lpstr>PLUGARUL SAU POGĂNICIUL, OBICEI DE PE VALEA GURGHIULUI</vt:lpstr>
      <vt:lpstr>Tradiții și obiceiuri de Sânziene la Gurghiu</vt:lpstr>
      <vt:lpstr>PowerPoint Presentation</vt:lpstr>
      <vt:lpstr>DOBAȘU</vt:lpstr>
      <vt:lpstr> Şezătorile de iarnă </vt:lpstr>
      <vt:lpstr>COLINDATUL</vt:lpstr>
      <vt:lpstr>PowerPoint Presentation</vt:lpstr>
      <vt:lpstr>PowerPoint Presentation</vt:lpstr>
      <vt:lpstr>Furatul porţilor de la casele cu fete de măritat sau de la prietenii neatenţi </vt:lpstr>
      <vt:lpstr>PowerPoint Presentation</vt:lpstr>
      <vt:lpstr>GRĂDINIȚA GURGHIU 09 DECEMBRIE 2022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Lenovo</cp:lastModifiedBy>
  <cp:revision>96</cp:revision>
  <dcterms:created xsi:type="dcterms:W3CDTF">2022-10-31T08:55:00Z</dcterms:created>
  <dcterms:modified xsi:type="dcterms:W3CDTF">2023-08-31T08:15:17Z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776D7EB1C9B846349939AAA167FA8DB3</vt:lpwstr>
  </property>
  <property fmtid="{D5CDD505-2E9C-101B-9397-08002B2CF9AE}" pid="3" name="KSOProductBuildVer">
    <vt:lpwstr>1033-11.2.0.11440</vt:lpwstr>
  </property>
</Properties>
</file>